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13"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7280" autoAdjust="0"/>
  </p:normalViewPr>
  <p:slideViewPr>
    <p:cSldViewPr snapToGrid="0">
      <p:cViewPr varScale="1">
        <p:scale>
          <a:sx n="115" d="100"/>
          <a:sy n="115" d="100"/>
        </p:scale>
        <p:origin x="430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843AA1-5143-4DBD-A014-8FD5F07923EB}" type="datetimeFigureOut">
              <a:rPr lang="en-NZ" smtClean="0"/>
              <a:t>24/10/2025</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23F427-AD9C-4E34-B636-4BDAC9985645}" type="slidenum">
              <a:rPr lang="en-NZ" smtClean="0"/>
              <a:t>‹#›</a:t>
            </a:fld>
            <a:endParaRPr lang="en-NZ"/>
          </a:p>
        </p:txBody>
      </p:sp>
    </p:spTree>
    <p:extLst>
      <p:ext uri="{BB962C8B-B14F-4D97-AF65-F5344CB8AC3E}">
        <p14:creationId xmlns:p14="http://schemas.microsoft.com/office/powerpoint/2010/main" val="2436577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hlbi.nih.gov/calculate-your-bmi"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pmc.ncbi.nlm.nih.gov/articles/PMC1890993/"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dc.gov/diabetes/treatment/treatment-low-blood-sugar-hypoglycemia.html#:~:text=If%20your%20blood%20sugar%20drops,treat%20severely%20low%20blood%20sugar"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diabetes.org/living-with-diabetes/treatment-care/hyperglycemia" TargetMode="External"/><Relationship Id="rId4" Type="http://schemas.openxmlformats.org/officeDocument/2006/relationships/hyperlink" Target="https://www.mayoclinic.org/diseases-conditions/diabetes/diagnosis-treatment/drc-20371451"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diabetes.org.nz/"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Hi, I’m Andrew!</a:t>
            </a:r>
            <a:br>
              <a:rPr lang="en-NZ" sz="1200" kern="1200" dirty="0">
                <a:solidFill>
                  <a:schemeClr val="tx1"/>
                </a:solidFill>
                <a:effectLst/>
                <a:latin typeface="+mn-lt"/>
                <a:ea typeface="+mn-ea"/>
                <a:cs typeface="+mn-cs"/>
              </a:rPr>
            </a:br>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This study will explore the risk prediction of diabetes, within the healthcare domain – an area I have grown personally passionate about exploring. </a:t>
            </a:r>
          </a:p>
          <a:p>
            <a:endParaRPr lang="en-NZ" dirty="0"/>
          </a:p>
        </p:txBody>
      </p:sp>
      <p:sp>
        <p:nvSpPr>
          <p:cNvPr id="4" name="Slide Number Placeholder 3"/>
          <p:cNvSpPr>
            <a:spLocks noGrp="1"/>
          </p:cNvSpPr>
          <p:nvPr>
            <p:ph type="sldNum" sz="quarter" idx="5"/>
          </p:nvPr>
        </p:nvSpPr>
        <p:spPr/>
        <p:txBody>
          <a:bodyPr/>
          <a:lstStyle/>
          <a:p>
            <a:fld id="{CF23F427-AD9C-4E34-B636-4BDAC9985645}" type="slidenum">
              <a:rPr lang="en-NZ" smtClean="0"/>
              <a:t>1</a:t>
            </a:fld>
            <a:endParaRPr lang="en-NZ"/>
          </a:p>
        </p:txBody>
      </p:sp>
    </p:spTree>
    <p:extLst>
      <p:ext uri="{BB962C8B-B14F-4D97-AF65-F5344CB8AC3E}">
        <p14:creationId xmlns:p14="http://schemas.microsoft.com/office/powerpoint/2010/main" val="2581487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600EB-253D-9554-318D-00ECAA9DA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B6FDF-3F88-0B91-3C00-9193342D64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666DB-C306-56B6-C2C4-4BFD76F7219E}"/>
              </a:ext>
            </a:extLst>
          </p:cNvPr>
          <p:cNvSpPr>
            <a:spLocks noGrp="1"/>
          </p:cNvSpPr>
          <p:nvPr>
            <p:ph type="body" idx="1"/>
          </p:nvPr>
        </p:nvSpPr>
        <p:spPr/>
        <p:txBody>
          <a:bodyPr/>
          <a:lstStyle/>
          <a:p>
            <a:r>
              <a:rPr lang="en-NZ" sz="1200" b="1" kern="1200" dirty="0">
                <a:solidFill>
                  <a:schemeClr val="tx1"/>
                </a:solidFill>
                <a:effectLst/>
                <a:latin typeface="+mn-lt"/>
                <a:ea typeface="+mn-ea"/>
                <a:cs typeface="+mn-cs"/>
              </a:rPr>
              <a:t>Age</a:t>
            </a:r>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A plausible value check was conducted, ensuring no values fell below 0, nor above a generous 120, via the summary() function. This highlighted a minimum recorded age of 0.8, and max of 80 – well within the realm of plausibility.</a:t>
            </a:r>
          </a:p>
        </p:txBody>
      </p:sp>
      <p:sp>
        <p:nvSpPr>
          <p:cNvPr id="4" name="Slide Number Placeholder 3">
            <a:extLst>
              <a:ext uri="{FF2B5EF4-FFF2-40B4-BE49-F238E27FC236}">
                <a16:creationId xmlns:a16="http://schemas.microsoft.com/office/drawing/2014/main" id="{3F0EC31C-9E03-AD1F-6EB9-5DB8041496DD}"/>
              </a:ext>
            </a:extLst>
          </p:cNvPr>
          <p:cNvSpPr>
            <a:spLocks noGrp="1"/>
          </p:cNvSpPr>
          <p:nvPr>
            <p:ph type="sldNum" sz="quarter" idx="5"/>
          </p:nvPr>
        </p:nvSpPr>
        <p:spPr/>
        <p:txBody>
          <a:bodyPr/>
          <a:lstStyle/>
          <a:p>
            <a:fld id="{CF23F427-AD9C-4E34-B636-4BDAC9985645}" type="slidenum">
              <a:rPr lang="en-NZ" smtClean="0"/>
              <a:t>10</a:t>
            </a:fld>
            <a:endParaRPr lang="en-NZ"/>
          </a:p>
        </p:txBody>
      </p:sp>
    </p:spTree>
    <p:extLst>
      <p:ext uri="{BB962C8B-B14F-4D97-AF65-F5344CB8AC3E}">
        <p14:creationId xmlns:p14="http://schemas.microsoft.com/office/powerpoint/2010/main" val="3989367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163B4-6C6E-713D-1515-C976EAECA2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AACF25-2419-EDF0-9C7F-733A06DC8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FAAEF-706C-7C2A-03B2-C59CA5AC96E8}"/>
              </a:ext>
            </a:extLst>
          </p:cNvPr>
          <p:cNvSpPr>
            <a:spLocks noGrp="1"/>
          </p:cNvSpPr>
          <p:nvPr>
            <p:ph type="body" idx="1"/>
          </p:nvPr>
        </p:nvSpPr>
        <p:spPr/>
        <p:txBody>
          <a:bodyPr/>
          <a:lstStyle/>
          <a:p>
            <a:r>
              <a:rPr lang="en-NZ" sz="1200" b="1" kern="1200" dirty="0">
                <a:solidFill>
                  <a:schemeClr val="tx1"/>
                </a:solidFill>
                <a:effectLst/>
                <a:latin typeface="+mn-lt"/>
                <a:ea typeface="+mn-ea"/>
                <a:cs typeface="+mn-cs"/>
              </a:rPr>
              <a:t>Hypertension, Heart Disease and Diabetes. </a:t>
            </a:r>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A unique() check ensured no non-binary values were recorded.</a:t>
            </a:r>
          </a:p>
        </p:txBody>
      </p:sp>
      <p:sp>
        <p:nvSpPr>
          <p:cNvPr id="4" name="Slide Number Placeholder 3">
            <a:extLst>
              <a:ext uri="{FF2B5EF4-FFF2-40B4-BE49-F238E27FC236}">
                <a16:creationId xmlns:a16="http://schemas.microsoft.com/office/drawing/2014/main" id="{8F81C887-7626-89F1-0379-BF65E77D80BE}"/>
              </a:ext>
            </a:extLst>
          </p:cNvPr>
          <p:cNvSpPr>
            <a:spLocks noGrp="1"/>
          </p:cNvSpPr>
          <p:nvPr>
            <p:ph type="sldNum" sz="quarter" idx="5"/>
          </p:nvPr>
        </p:nvSpPr>
        <p:spPr/>
        <p:txBody>
          <a:bodyPr/>
          <a:lstStyle/>
          <a:p>
            <a:fld id="{CF23F427-AD9C-4E34-B636-4BDAC9985645}" type="slidenum">
              <a:rPr lang="en-NZ" smtClean="0"/>
              <a:t>11</a:t>
            </a:fld>
            <a:endParaRPr lang="en-NZ"/>
          </a:p>
        </p:txBody>
      </p:sp>
    </p:spTree>
    <p:extLst>
      <p:ext uri="{BB962C8B-B14F-4D97-AF65-F5344CB8AC3E}">
        <p14:creationId xmlns:p14="http://schemas.microsoft.com/office/powerpoint/2010/main" val="4185139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EFCC5-1A46-E57C-CF91-18C7D5B1E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2C7C0-B649-5AC6-57E7-0364B0E42A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AB770-DF2D-B89F-C720-9A506BA535D4}"/>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Whilst the missing value function returned no missing values, a unique() check did identify a “No Info” category. Density checks showed these accounted for approximately 35% of the population, and so was deemed unsafe to remove, and was instead flagged for further analysis during visualisations.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The unique() check also identified potentially overlapping features; “former”,  “not current”, “current”, and “ever”. “former” and “not current” were, as per author clarification, representing individuals who had not smoked for an unmeasured, ‘considerable amount of time’, versus “not at the current time”, respectively.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“ever”, encompassed those who had smoked at some point in their lives, encompassing both current and former smokers.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These four categories all represent individuals who actively, or at some point in their lives have smoked, and could warrant combination for specific analysis.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This confusing manner of recording the category highlights the features potential unreliability for later consideration.</a:t>
            </a:r>
          </a:p>
        </p:txBody>
      </p:sp>
      <p:sp>
        <p:nvSpPr>
          <p:cNvPr id="4" name="Slide Number Placeholder 3">
            <a:extLst>
              <a:ext uri="{FF2B5EF4-FFF2-40B4-BE49-F238E27FC236}">
                <a16:creationId xmlns:a16="http://schemas.microsoft.com/office/drawing/2014/main" id="{72370097-FE83-A03B-A719-DD24953C3FD7}"/>
              </a:ext>
            </a:extLst>
          </p:cNvPr>
          <p:cNvSpPr>
            <a:spLocks noGrp="1"/>
          </p:cNvSpPr>
          <p:nvPr>
            <p:ph type="sldNum" sz="quarter" idx="5"/>
          </p:nvPr>
        </p:nvSpPr>
        <p:spPr/>
        <p:txBody>
          <a:bodyPr/>
          <a:lstStyle/>
          <a:p>
            <a:fld id="{CF23F427-AD9C-4E34-B636-4BDAC9985645}" type="slidenum">
              <a:rPr lang="en-NZ" smtClean="0"/>
              <a:t>12</a:t>
            </a:fld>
            <a:endParaRPr lang="en-NZ"/>
          </a:p>
        </p:txBody>
      </p:sp>
    </p:spTree>
    <p:extLst>
      <p:ext uri="{BB962C8B-B14F-4D97-AF65-F5344CB8AC3E}">
        <p14:creationId xmlns:p14="http://schemas.microsoft.com/office/powerpoint/2010/main" val="96540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F6DE6-93DB-0177-EB3E-7227AD4E2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C6DB6-D4B7-8B14-771A-F57C77B328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95C90-ABEA-7146-A476-F39BE3C135F1}"/>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Once again, it was crucial to evaluate plausible values to ensure no implausible extremities exist. (h</a:t>
            </a:r>
            <a:r>
              <a:rPr lang="en-NZ" sz="1200" u="sng" kern="1200" dirty="0">
                <a:solidFill>
                  <a:schemeClr val="tx1"/>
                </a:solidFill>
                <a:effectLst/>
                <a:latin typeface="+mn-lt"/>
                <a:ea typeface="+mn-ea"/>
                <a:cs typeface="+mn-cs"/>
                <a:hlinkClick r:id="rId3"/>
              </a:rPr>
              <a:t>ttps://www.nhlbi.nih.gov/calculate-your-bmi</a:t>
            </a:r>
            <a:r>
              <a:rPr lang="en-NZ" sz="1200" kern="1200" dirty="0">
                <a:solidFill>
                  <a:schemeClr val="tx1"/>
                </a:solidFill>
                <a:effectLst/>
                <a:latin typeface="+mn-lt"/>
                <a:ea typeface="+mn-ea"/>
                <a:cs typeface="+mn-cs"/>
              </a:rPr>
              <a:t>):</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Given the nature of the dataset though, further research ( </a:t>
            </a:r>
            <a:r>
              <a:rPr lang="en-NZ" sz="1200" u="sng" kern="1200" dirty="0">
                <a:solidFill>
                  <a:schemeClr val="tx1"/>
                </a:solidFill>
                <a:effectLst/>
                <a:latin typeface="+mn-lt"/>
                <a:ea typeface="+mn-ea"/>
                <a:cs typeface="+mn-cs"/>
                <a:hlinkClick r:id="rId4"/>
              </a:rPr>
              <a:t>https://pmc.ncbi.nlm.nih.gov/articles/PMC1890993/</a:t>
            </a:r>
            <a:r>
              <a:rPr lang="en-NZ" sz="1200" kern="1200" dirty="0">
                <a:solidFill>
                  <a:schemeClr val="tx1"/>
                </a:solidFill>
                <a:effectLst/>
                <a:latin typeface="+mn-lt"/>
                <a:ea typeface="+mn-ea"/>
                <a:cs typeface="+mn-cs"/>
              </a:rPr>
              <a:t>) showed the prevalence of </a:t>
            </a:r>
            <a:r>
              <a:rPr lang="en-NZ" sz="1200" kern="1200" dirty="0" err="1">
                <a:solidFill>
                  <a:schemeClr val="tx1"/>
                </a:solidFill>
                <a:effectLst/>
                <a:latin typeface="+mn-lt"/>
                <a:ea typeface="+mn-ea"/>
                <a:cs typeface="+mn-cs"/>
              </a:rPr>
              <a:t>of</a:t>
            </a:r>
            <a:r>
              <a:rPr lang="en-NZ" sz="1200" kern="1200" dirty="0">
                <a:solidFill>
                  <a:schemeClr val="tx1"/>
                </a:solidFill>
                <a:effectLst/>
                <a:latin typeface="+mn-lt"/>
                <a:ea typeface="+mn-ea"/>
                <a:cs typeface="+mn-cs"/>
              </a:rPr>
              <a:t> &gt;40 BMI measurements for individuals with diabetes, so we would be interested in values exceeding this amount, or below 18.5.</a:t>
            </a:r>
          </a:p>
          <a:p>
            <a:endParaRPr lang="en-NZ" sz="1200" kern="1200" dirty="0">
              <a:solidFill>
                <a:schemeClr val="tx1"/>
              </a:solidFill>
              <a:effectLst/>
              <a:latin typeface="+mn-lt"/>
              <a:ea typeface="+mn-ea"/>
              <a:cs typeface="+mn-cs"/>
            </a:endParaRPr>
          </a:p>
          <a:p>
            <a:endParaRPr lang="en-NZ"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5721DE-0AA7-6B92-58FF-D30F74BFCB95}"/>
              </a:ext>
            </a:extLst>
          </p:cNvPr>
          <p:cNvSpPr>
            <a:spLocks noGrp="1"/>
          </p:cNvSpPr>
          <p:nvPr>
            <p:ph type="sldNum" sz="quarter" idx="5"/>
          </p:nvPr>
        </p:nvSpPr>
        <p:spPr/>
        <p:txBody>
          <a:bodyPr/>
          <a:lstStyle/>
          <a:p>
            <a:fld id="{CF23F427-AD9C-4E34-B636-4BDAC9985645}" type="slidenum">
              <a:rPr lang="en-NZ" smtClean="0"/>
              <a:t>13</a:t>
            </a:fld>
            <a:endParaRPr lang="en-NZ"/>
          </a:p>
        </p:txBody>
      </p:sp>
    </p:spTree>
    <p:extLst>
      <p:ext uri="{BB962C8B-B14F-4D97-AF65-F5344CB8AC3E}">
        <p14:creationId xmlns:p14="http://schemas.microsoft.com/office/powerpoint/2010/main" val="818457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F6DE6-93DB-0177-EB3E-7227AD4E2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C6DB6-D4B7-8B14-771A-F57C77B328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95C90-ABEA-7146-A476-F39BE3C135F1}"/>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A feature summary demonstrated a minimum value of 10.1, and maximum value of 95.69. With a mean value of 27.32 and a standard deviation of 6.6, most values fall between about 20.7 and 33.9, showing moderate variation, thus this feature was largely considered reasonable and only the outliers warranted further examination. </a:t>
            </a:r>
          </a:p>
          <a:p>
            <a:endParaRPr lang="en-NZ"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85721DE-0AA7-6B92-58FF-D30F74BFCB95}"/>
              </a:ext>
            </a:extLst>
          </p:cNvPr>
          <p:cNvSpPr>
            <a:spLocks noGrp="1"/>
          </p:cNvSpPr>
          <p:nvPr>
            <p:ph type="sldNum" sz="quarter" idx="5"/>
          </p:nvPr>
        </p:nvSpPr>
        <p:spPr/>
        <p:txBody>
          <a:bodyPr/>
          <a:lstStyle/>
          <a:p>
            <a:fld id="{CF23F427-AD9C-4E34-B636-4BDAC9985645}" type="slidenum">
              <a:rPr lang="en-NZ" smtClean="0"/>
              <a:t>14</a:t>
            </a:fld>
            <a:endParaRPr lang="en-NZ"/>
          </a:p>
        </p:txBody>
      </p:sp>
    </p:spTree>
    <p:extLst>
      <p:ext uri="{BB962C8B-B14F-4D97-AF65-F5344CB8AC3E}">
        <p14:creationId xmlns:p14="http://schemas.microsoft.com/office/powerpoint/2010/main" val="529442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22773-8741-793B-088C-BC1D432EAF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1A989-8156-2973-7372-291B895B2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95F5B-1B53-D5F2-0F4B-A748878FBF04}"/>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A check of ‘underweight’ records ( &lt; 18.5 ) showed a substantial amount ( nearly 8% of population) Bucketing these records by unit measurement of 1, showed the sum of records significantly weaning off towards the minimum observation; these figures, while improbable, were not impossible, and given unreliability of BMI, were deemed admissible.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Likewise, a check of ‘obese’ observations ( &gt; 40) demonstrated 4593 results. Whilst these figures are typically improbably, they are still not impossible; Additional research into plausible  ranges revealed historical cases of extreme obesity with BMI ranges in excess of 100, so, the outliers above this threshold were again deemed admissible.</a:t>
            </a:r>
          </a:p>
          <a:p>
            <a:endParaRPr lang="en-NZ"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55FF24A-217E-EDDF-EC84-76E4F81BAB4A}"/>
              </a:ext>
            </a:extLst>
          </p:cNvPr>
          <p:cNvSpPr>
            <a:spLocks noGrp="1"/>
          </p:cNvSpPr>
          <p:nvPr>
            <p:ph type="sldNum" sz="quarter" idx="5"/>
          </p:nvPr>
        </p:nvSpPr>
        <p:spPr/>
        <p:txBody>
          <a:bodyPr/>
          <a:lstStyle/>
          <a:p>
            <a:fld id="{CF23F427-AD9C-4E34-B636-4BDAC9985645}" type="slidenum">
              <a:rPr lang="en-NZ" smtClean="0"/>
              <a:t>15</a:t>
            </a:fld>
            <a:endParaRPr lang="en-NZ"/>
          </a:p>
        </p:txBody>
      </p:sp>
    </p:spTree>
    <p:extLst>
      <p:ext uri="{BB962C8B-B14F-4D97-AF65-F5344CB8AC3E}">
        <p14:creationId xmlns:p14="http://schemas.microsoft.com/office/powerpoint/2010/main" val="3047064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5ABE7-8C3E-943A-E444-422E3CA72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F372C-F6C6-B69C-A3B6-FB327D69B2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04EE5-0046-27CC-AC31-CE75E1D03F49}"/>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Plausible values for this range tend to lie between 5 and 10 (https://diabetes.org/about-diabetes/a1c) .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A summary of this feature revealed no values exceeding this range, however a demonstrated a minimum value of 3.5.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Though a health HbA1c level is considered between 5 to 5.7, lower values are still plausible – a sum of counts less than 5 returned 30,381 observations, and less than 4 revealed 7659 observations, still a considerable portion of the population.</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 These figures are certainly improbable – lower than 4 in particular have a reportedly low mortality rate, however, further knowledge of the study participants would be required to ultimately determine the validity of data, and thus given the high density, the records were once again deemed admissible. </a:t>
            </a:r>
          </a:p>
        </p:txBody>
      </p:sp>
      <p:sp>
        <p:nvSpPr>
          <p:cNvPr id="4" name="Slide Number Placeholder 3">
            <a:extLst>
              <a:ext uri="{FF2B5EF4-FFF2-40B4-BE49-F238E27FC236}">
                <a16:creationId xmlns:a16="http://schemas.microsoft.com/office/drawing/2014/main" id="{6F0FAAD6-D73B-7296-4D46-1C398569AA42}"/>
              </a:ext>
            </a:extLst>
          </p:cNvPr>
          <p:cNvSpPr>
            <a:spLocks noGrp="1"/>
          </p:cNvSpPr>
          <p:nvPr>
            <p:ph type="sldNum" sz="quarter" idx="5"/>
          </p:nvPr>
        </p:nvSpPr>
        <p:spPr/>
        <p:txBody>
          <a:bodyPr/>
          <a:lstStyle/>
          <a:p>
            <a:fld id="{CF23F427-AD9C-4E34-B636-4BDAC9985645}" type="slidenum">
              <a:rPr lang="en-NZ" smtClean="0"/>
              <a:t>16</a:t>
            </a:fld>
            <a:endParaRPr lang="en-NZ"/>
          </a:p>
        </p:txBody>
      </p:sp>
    </p:spTree>
    <p:extLst>
      <p:ext uri="{BB962C8B-B14F-4D97-AF65-F5344CB8AC3E}">
        <p14:creationId xmlns:p14="http://schemas.microsoft.com/office/powerpoint/2010/main" val="140968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A2856-7009-A6A9-F190-99DFE4528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185AB-9B69-B084-B530-306E2C3BE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B58BD-8C53-1B0D-B8CE-FC4E8D8AF877}"/>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Last but not least, this feature’s ranges can be recorded as low as 55 in patients with hypoglycaemia (low blood sugar)</a:t>
            </a:r>
          </a:p>
          <a:p>
            <a:r>
              <a:rPr lang="en-NZ" sz="1200" kern="1200" dirty="0">
                <a:solidFill>
                  <a:schemeClr val="tx1"/>
                </a:solidFill>
                <a:effectLst/>
                <a:latin typeface="+mn-lt"/>
                <a:ea typeface="+mn-ea"/>
                <a:cs typeface="+mn-cs"/>
              </a:rPr>
              <a:t> ( </a:t>
            </a:r>
            <a:r>
              <a:rPr lang="en-NZ" sz="1200" u="sng" kern="1200" dirty="0">
                <a:solidFill>
                  <a:schemeClr val="tx1"/>
                </a:solidFill>
                <a:effectLst/>
                <a:latin typeface="+mn-lt"/>
                <a:ea typeface="+mn-ea"/>
                <a:cs typeface="+mn-cs"/>
                <a:hlinkClick r:id="rId3"/>
              </a:rPr>
              <a:t>https://www.cdc.gov/diabetes/treatment/treatment-low-blood-sugar-hypoglycemia.html#:~:text=If%20your%20blood%20sugar%20drops,treat%20severely%20low%20blood%20sugar</a:t>
            </a:r>
            <a:r>
              <a:rPr lang="en-NZ" sz="1200" kern="1200" dirty="0">
                <a:solidFill>
                  <a:schemeClr val="tx1"/>
                </a:solidFill>
                <a:effectLst/>
                <a:latin typeface="+mn-lt"/>
                <a:ea typeface="+mn-ea"/>
                <a:cs typeface="+mn-cs"/>
              </a:rPr>
              <a:t> ),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however the summary of  this feature revealed no observations lower than 55.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A maximum of 300 though warranted further examination, given the concerning nature of a reading of more than 200 (</a:t>
            </a:r>
            <a:r>
              <a:rPr lang="en-NZ" sz="1200" u="sng" kern="1200" dirty="0">
                <a:solidFill>
                  <a:schemeClr val="tx1"/>
                </a:solidFill>
                <a:effectLst/>
                <a:latin typeface="+mn-lt"/>
                <a:ea typeface="+mn-ea"/>
                <a:cs typeface="+mn-cs"/>
                <a:hlinkClick r:id="rId4"/>
              </a:rPr>
              <a:t>https://www.mayoclinic.org/diseases-conditions/diabetes/diagnosis-treatment/drc-20371451</a:t>
            </a:r>
            <a:r>
              <a:rPr lang="en-NZ" sz="1200" kern="1200" dirty="0">
                <a:solidFill>
                  <a:schemeClr val="tx1"/>
                </a:solidFill>
                <a:effectLst/>
                <a:latin typeface="+mn-lt"/>
                <a:ea typeface="+mn-ea"/>
                <a:cs typeface="+mn-cs"/>
              </a:rPr>
              <a:t>? ).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Further research ( </a:t>
            </a:r>
            <a:r>
              <a:rPr lang="en-NZ" sz="1200" u="sng" kern="1200" dirty="0">
                <a:solidFill>
                  <a:schemeClr val="tx1"/>
                </a:solidFill>
                <a:effectLst/>
                <a:latin typeface="+mn-lt"/>
                <a:ea typeface="+mn-ea"/>
                <a:cs typeface="+mn-cs"/>
                <a:hlinkClick r:id="rId5"/>
              </a:rPr>
              <a:t>https://diabetes.org/living-with-diabetes/treatment-care/hyperglycemia</a:t>
            </a:r>
            <a:r>
              <a:rPr lang="en-NZ" sz="1200" kern="1200" dirty="0">
                <a:solidFill>
                  <a:schemeClr val="tx1"/>
                </a:solidFill>
                <a:effectLst/>
                <a:latin typeface="+mn-lt"/>
                <a:ea typeface="+mn-ea"/>
                <a:cs typeface="+mn-cs"/>
              </a:rPr>
              <a:t> )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demonstrated in patients with hyperglycaemia (high blood sugar) readings exceeding 240 though, for which this feature contained 2038 counts. Notably a lot of cases, but, given this is a study involving diabetes, these values are certainly plausible enough to warrant admission.</a:t>
            </a:r>
          </a:p>
        </p:txBody>
      </p:sp>
      <p:sp>
        <p:nvSpPr>
          <p:cNvPr id="4" name="Slide Number Placeholder 3">
            <a:extLst>
              <a:ext uri="{FF2B5EF4-FFF2-40B4-BE49-F238E27FC236}">
                <a16:creationId xmlns:a16="http://schemas.microsoft.com/office/drawing/2014/main" id="{EC0B2756-3A65-56A0-48DB-7BA2B9A89580}"/>
              </a:ext>
            </a:extLst>
          </p:cNvPr>
          <p:cNvSpPr>
            <a:spLocks noGrp="1"/>
          </p:cNvSpPr>
          <p:nvPr>
            <p:ph type="sldNum" sz="quarter" idx="5"/>
          </p:nvPr>
        </p:nvSpPr>
        <p:spPr/>
        <p:txBody>
          <a:bodyPr/>
          <a:lstStyle/>
          <a:p>
            <a:fld id="{CF23F427-AD9C-4E34-B636-4BDAC9985645}" type="slidenum">
              <a:rPr lang="en-NZ" smtClean="0"/>
              <a:t>17</a:t>
            </a:fld>
            <a:endParaRPr lang="en-NZ"/>
          </a:p>
        </p:txBody>
      </p:sp>
    </p:spTree>
    <p:extLst>
      <p:ext uri="{BB962C8B-B14F-4D97-AF65-F5344CB8AC3E}">
        <p14:creationId xmlns:p14="http://schemas.microsoft.com/office/powerpoint/2010/main" val="4082419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C0828-34A9-B08A-2320-AA406EB8AF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2F934-FDFE-B887-848D-A10D7677C7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907A5-0914-06E8-DF13-DA3A997E6DED}"/>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To gain understanding of how categorical features related the </a:t>
            </a:r>
            <a:r>
              <a:rPr lang="en-NZ" sz="1200" kern="1200" dirty="0" err="1">
                <a:solidFill>
                  <a:schemeClr val="tx1"/>
                </a:solidFill>
                <a:effectLst/>
                <a:latin typeface="+mn-lt"/>
                <a:ea typeface="+mn-ea"/>
                <a:cs typeface="+mn-cs"/>
              </a:rPr>
              <a:t>the</a:t>
            </a:r>
            <a:r>
              <a:rPr lang="en-NZ" sz="1200" kern="1200" dirty="0">
                <a:solidFill>
                  <a:schemeClr val="tx1"/>
                </a:solidFill>
                <a:effectLst/>
                <a:latin typeface="+mn-lt"/>
                <a:ea typeface="+mn-ea"/>
                <a:cs typeface="+mn-cs"/>
              </a:rPr>
              <a:t> presence of diabetes, proportions of diabetic vs non-diabetic patients were visualised across gender, hypertension, heart disease, and smoking history. </a:t>
            </a:r>
          </a:p>
        </p:txBody>
      </p:sp>
      <p:sp>
        <p:nvSpPr>
          <p:cNvPr id="4" name="Slide Number Placeholder 3">
            <a:extLst>
              <a:ext uri="{FF2B5EF4-FFF2-40B4-BE49-F238E27FC236}">
                <a16:creationId xmlns:a16="http://schemas.microsoft.com/office/drawing/2014/main" id="{F2505A1F-5844-C6AD-C5F9-7EBBCE1D290D}"/>
              </a:ext>
            </a:extLst>
          </p:cNvPr>
          <p:cNvSpPr>
            <a:spLocks noGrp="1"/>
          </p:cNvSpPr>
          <p:nvPr>
            <p:ph type="sldNum" sz="quarter" idx="5"/>
          </p:nvPr>
        </p:nvSpPr>
        <p:spPr/>
        <p:txBody>
          <a:bodyPr/>
          <a:lstStyle/>
          <a:p>
            <a:fld id="{CF23F427-AD9C-4E34-B636-4BDAC9985645}" type="slidenum">
              <a:rPr lang="en-NZ" smtClean="0"/>
              <a:t>18</a:t>
            </a:fld>
            <a:endParaRPr lang="en-NZ"/>
          </a:p>
        </p:txBody>
      </p:sp>
    </p:spTree>
    <p:extLst>
      <p:ext uri="{BB962C8B-B14F-4D97-AF65-F5344CB8AC3E}">
        <p14:creationId xmlns:p14="http://schemas.microsoft.com/office/powerpoint/2010/main" val="81626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C075E-EF74-9083-371C-0AA2F03DF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EB9A28-2EB5-1DCF-FF53-3F3616BF7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64A27-7AC1-06DE-E1FD-E35905167599}"/>
              </a:ext>
            </a:extLst>
          </p:cNvPr>
          <p:cNvSpPr>
            <a:spLocks noGrp="1"/>
          </p:cNvSpPr>
          <p:nvPr>
            <p:ph type="body" idx="1"/>
          </p:nvPr>
        </p:nvSpPr>
        <p:spPr/>
        <p:txBody>
          <a:bodyPr/>
          <a:lstStyle/>
          <a:p>
            <a:pPr lvl="0"/>
            <a:r>
              <a:rPr lang="en-NZ" sz="1200" b="1" kern="1200" dirty="0">
                <a:solidFill>
                  <a:schemeClr val="tx1"/>
                </a:solidFill>
                <a:effectLst/>
                <a:latin typeface="+mn-lt"/>
                <a:ea typeface="+mn-ea"/>
                <a:cs typeface="+mn-cs"/>
              </a:rPr>
              <a:t>Gender</a:t>
            </a:r>
            <a:r>
              <a:rPr lang="en-NZ" sz="1200" kern="1200" dirty="0">
                <a:solidFill>
                  <a:schemeClr val="tx1"/>
                </a:solidFill>
                <a:effectLst/>
                <a:latin typeface="+mn-lt"/>
                <a:ea typeface="+mn-ea"/>
                <a:cs typeface="+mn-cs"/>
              </a:rPr>
              <a:t>: The proportion of diabetes was slightly higher among males than females, though, the difference was minor.</a:t>
            </a:r>
          </a:p>
          <a:p>
            <a:pPr lvl="0"/>
            <a:endParaRPr lang="en-NZ"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1" kern="1200" dirty="0">
                <a:solidFill>
                  <a:schemeClr val="tx1"/>
                </a:solidFill>
                <a:effectLst/>
                <a:latin typeface="+mn-lt"/>
                <a:ea typeface="+mn-ea"/>
                <a:cs typeface="+mn-cs"/>
              </a:rPr>
              <a:t>Smoking History</a:t>
            </a:r>
            <a:r>
              <a:rPr lang="en-NZ" sz="1200" kern="1200" dirty="0">
                <a:solidFill>
                  <a:schemeClr val="tx1"/>
                </a:solidFill>
                <a:effectLst/>
                <a:latin typeface="+mn-lt"/>
                <a:ea typeface="+mn-ea"/>
                <a:cs typeface="+mn-cs"/>
              </a:rPr>
              <a:t>: Here we could observe a varied distribution, with “ever”, “former”, and “current” smokers showing higher proportions than those who had reportedly never smoked.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kern="1200" dirty="0">
              <a:solidFill>
                <a:schemeClr val="tx1"/>
              </a:solidFill>
              <a:effectLst/>
              <a:latin typeface="+mn-lt"/>
              <a:ea typeface="+mn-ea"/>
              <a:cs typeface="+mn-cs"/>
            </a:endParaRPr>
          </a:p>
          <a:p>
            <a:pPr lvl="0"/>
            <a:endParaRPr lang="en-NZ"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FE02AFD-BC32-BE69-3AA7-3D14938EE04C}"/>
              </a:ext>
            </a:extLst>
          </p:cNvPr>
          <p:cNvSpPr>
            <a:spLocks noGrp="1"/>
          </p:cNvSpPr>
          <p:nvPr>
            <p:ph type="sldNum" sz="quarter" idx="5"/>
          </p:nvPr>
        </p:nvSpPr>
        <p:spPr/>
        <p:txBody>
          <a:bodyPr/>
          <a:lstStyle/>
          <a:p>
            <a:fld id="{CF23F427-AD9C-4E34-B636-4BDAC9985645}" type="slidenum">
              <a:rPr lang="en-NZ" smtClean="0"/>
              <a:t>19</a:t>
            </a:fld>
            <a:endParaRPr lang="en-NZ"/>
          </a:p>
        </p:txBody>
      </p:sp>
    </p:spTree>
    <p:extLst>
      <p:ext uri="{BB962C8B-B14F-4D97-AF65-F5344CB8AC3E}">
        <p14:creationId xmlns:p14="http://schemas.microsoft.com/office/powerpoint/2010/main" val="12467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kern="1200" dirty="0">
                <a:solidFill>
                  <a:schemeClr val="tx1"/>
                </a:solidFill>
                <a:effectLst/>
                <a:latin typeface="+mn-lt"/>
                <a:ea typeface="+mn-ea"/>
                <a:cs typeface="+mn-cs"/>
              </a:rPr>
              <a:t>Diabetes is a condition where the level of glucose (sugar) in your blood is too high.</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If not controlled, high blood glucose levels eventually lead to damage in many parts of your body.</a:t>
            </a:r>
          </a:p>
          <a:p>
            <a:endParaRPr lang="en-NZ"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67 People per day are developing diabetes in New Zealand, with a projection of 70-90% increase over the next 20 years ( </a:t>
            </a:r>
            <a:r>
              <a:rPr lang="en-NZ" sz="1200" u="sng" kern="1200" dirty="0">
                <a:solidFill>
                  <a:schemeClr val="tx1"/>
                </a:solidFill>
                <a:effectLst/>
                <a:latin typeface="+mn-lt"/>
                <a:ea typeface="+mn-ea"/>
                <a:cs typeface="+mn-cs"/>
                <a:hlinkClick r:id="rId3"/>
              </a:rPr>
              <a:t>https://www.diabetes.org.nz/</a:t>
            </a:r>
            <a:r>
              <a:rPr lang="en-NZ" sz="1200" kern="1200" dirty="0">
                <a:solidFill>
                  <a:schemeClr val="tx1"/>
                </a:solidFill>
                <a:effectLst/>
                <a:latin typeface="+mn-lt"/>
                <a:ea typeface="+mn-ea"/>
                <a:cs typeface="+mn-cs"/>
              </a:rPr>
              <a:t> ) – this is not only extremely morally concerning considering the medical outcomes of those affected, but also the economic impact it will have – costing a predicted $3.5bn every year, if we can’t do something about it.</a:t>
            </a:r>
            <a:br>
              <a:rPr lang="en-NZ" sz="1200" kern="1200" dirty="0">
                <a:solidFill>
                  <a:schemeClr val="tx1"/>
                </a:solidFill>
                <a:effectLst/>
                <a:latin typeface="+mn-lt"/>
                <a:ea typeface="+mn-ea"/>
                <a:cs typeface="+mn-cs"/>
              </a:rPr>
            </a:br>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Naturally, this makes the field prime for statistical analysis, with the intent of determining reliable predictive methods, and consequent preventative measures. </a:t>
            </a:r>
          </a:p>
          <a:p>
            <a:endParaRPr lang="en-NZ" sz="1200" kern="1200" dirty="0">
              <a:solidFill>
                <a:schemeClr val="tx1"/>
              </a:solidFill>
              <a:effectLst/>
              <a:latin typeface="+mn-lt"/>
              <a:ea typeface="+mn-ea"/>
              <a:cs typeface="+mn-cs"/>
            </a:endParaRPr>
          </a:p>
          <a:p>
            <a:endParaRPr lang="en-NZ" dirty="0"/>
          </a:p>
        </p:txBody>
      </p:sp>
      <p:sp>
        <p:nvSpPr>
          <p:cNvPr id="4" name="Slide Number Placeholder 3"/>
          <p:cNvSpPr>
            <a:spLocks noGrp="1"/>
          </p:cNvSpPr>
          <p:nvPr>
            <p:ph type="sldNum" sz="quarter" idx="5"/>
          </p:nvPr>
        </p:nvSpPr>
        <p:spPr/>
        <p:txBody>
          <a:bodyPr/>
          <a:lstStyle/>
          <a:p>
            <a:fld id="{CF23F427-AD9C-4E34-B636-4BDAC9985645}" type="slidenum">
              <a:rPr lang="en-NZ" smtClean="0"/>
              <a:t>2</a:t>
            </a:fld>
            <a:endParaRPr lang="en-NZ"/>
          </a:p>
        </p:txBody>
      </p:sp>
    </p:spTree>
    <p:extLst>
      <p:ext uri="{BB962C8B-B14F-4D97-AF65-F5344CB8AC3E}">
        <p14:creationId xmlns:p14="http://schemas.microsoft.com/office/powerpoint/2010/main" val="3700939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51FDA-1671-5F17-D76B-BA96BD7A6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4C0CF-EABB-0E47-BD0D-7382D4E82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E82DB-A22A-0331-EB9C-F335000B4B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To simplify the comparison, a new data frame was generated, grouping the feature into “ever”, “never”, and “unknown” categories, confirming those who have smoked at any point, current or otherwise, demonstrated a higher proportion of diabetes risk. </a:t>
            </a:r>
          </a:p>
          <a:p>
            <a:pPr lvl="0"/>
            <a:endParaRPr lang="en-NZ"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C3D768F-FC61-3142-70C5-351238E27ECF}"/>
              </a:ext>
            </a:extLst>
          </p:cNvPr>
          <p:cNvSpPr>
            <a:spLocks noGrp="1"/>
          </p:cNvSpPr>
          <p:nvPr>
            <p:ph type="sldNum" sz="quarter" idx="5"/>
          </p:nvPr>
        </p:nvSpPr>
        <p:spPr/>
        <p:txBody>
          <a:bodyPr/>
          <a:lstStyle/>
          <a:p>
            <a:fld id="{CF23F427-AD9C-4E34-B636-4BDAC9985645}" type="slidenum">
              <a:rPr lang="en-NZ" smtClean="0"/>
              <a:t>20</a:t>
            </a:fld>
            <a:endParaRPr lang="en-NZ"/>
          </a:p>
        </p:txBody>
      </p:sp>
    </p:spTree>
    <p:extLst>
      <p:ext uri="{BB962C8B-B14F-4D97-AF65-F5344CB8AC3E}">
        <p14:creationId xmlns:p14="http://schemas.microsoft.com/office/powerpoint/2010/main" val="1345605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7B14-7248-0852-06C3-3560CE3CB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31891-580F-0812-CB3C-1D3233C21F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628C9-DC91-494A-BEBA-0E94E7E7185A}"/>
              </a:ext>
            </a:extLst>
          </p:cNvPr>
          <p:cNvSpPr>
            <a:spLocks noGrp="1"/>
          </p:cNvSpPr>
          <p:nvPr>
            <p:ph type="body" idx="1"/>
          </p:nvPr>
        </p:nvSpPr>
        <p:spPr/>
        <p:txBody>
          <a:bodyPr/>
          <a:lstStyle/>
          <a:p>
            <a:pPr lvl="0"/>
            <a:r>
              <a:rPr lang="en-NZ" sz="1200" b="1" kern="1200" dirty="0">
                <a:solidFill>
                  <a:schemeClr val="tx1"/>
                </a:solidFill>
                <a:effectLst/>
                <a:latin typeface="+mn-lt"/>
                <a:ea typeface="+mn-ea"/>
                <a:cs typeface="+mn-cs"/>
              </a:rPr>
              <a:t>Hypertension &amp; Heart Disease</a:t>
            </a:r>
            <a:r>
              <a:rPr lang="en-NZ" sz="1200" kern="1200" dirty="0">
                <a:solidFill>
                  <a:schemeClr val="tx1"/>
                </a:solidFill>
                <a:effectLst/>
                <a:latin typeface="+mn-lt"/>
                <a:ea typeface="+mn-ea"/>
                <a:cs typeface="+mn-cs"/>
              </a:rPr>
              <a:t>: Patients with hypertension showed a substantially higher proportion of diabetes, with Heart Disease showing a more significant proportion again, indicating a strong likelihood of relationship between these variables and risk of diabetes.</a:t>
            </a:r>
          </a:p>
        </p:txBody>
      </p:sp>
      <p:sp>
        <p:nvSpPr>
          <p:cNvPr id="4" name="Slide Number Placeholder 3">
            <a:extLst>
              <a:ext uri="{FF2B5EF4-FFF2-40B4-BE49-F238E27FC236}">
                <a16:creationId xmlns:a16="http://schemas.microsoft.com/office/drawing/2014/main" id="{C0C0F593-8AF7-8286-7C5C-B50574896F72}"/>
              </a:ext>
            </a:extLst>
          </p:cNvPr>
          <p:cNvSpPr>
            <a:spLocks noGrp="1"/>
          </p:cNvSpPr>
          <p:nvPr>
            <p:ph type="sldNum" sz="quarter" idx="5"/>
          </p:nvPr>
        </p:nvSpPr>
        <p:spPr/>
        <p:txBody>
          <a:bodyPr/>
          <a:lstStyle/>
          <a:p>
            <a:fld id="{CF23F427-AD9C-4E34-B636-4BDAC9985645}" type="slidenum">
              <a:rPr lang="en-NZ" smtClean="0"/>
              <a:t>21</a:t>
            </a:fld>
            <a:endParaRPr lang="en-NZ"/>
          </a:p>
        </p:txBody>
      </p:sp>
    </p:spTree>
    <p:extLst>
      <p:ext uri="{BB962C8B-B14F-4D97-AF65-F5344CB8AC3E}">
        <p14:creationId xmlns:p14="http://schemas.microsoft.com/office/powerpoint/2010/main" val="1620077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E21EE-AED0-E76E-F7E0-966A4E930B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F0691-AE6F-B5BF-2B6D-13F3F2AB9E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7051F-1CD2-4E51-2CFE-7FE45AA36C47}"/>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To visualise the distribution of our continuous features, via distribution shape and summary statistics, density and box plots were generated for Age, BMI, HbA1c Level and Blood Glucose Level, comparing diabetic and non-diabetic groups within the population. </a:t>
            </a:r>
          </a:p>
        </p:txBody>
      </p:sp>
      <p:sp>
        <p:nvSpPr>
          <p:cNvPr id="4" name="Slide Number Placeholder 3">
            <a:extLst>
              <a:ext uri="{FF2B5EF4-FFF2-40B4-BE49-F238E27FC236}">
                <a16:creationId xmlns:a16="http://schemas.microsoft.com/office/drawing/2014/main" id="{D4DF9748-A685-1DAB-1E12-CA0A343DCCE6}"/>
              </a:ext>
            </a:extLst>
          </p:cNvPr>
          <p:cNvSpPr>
            <a:spLocks noGrp="1"/>
          </p:cNvSpPr>
          <p:nvPr>
            <p:ph type="sldNum" sz="quarter" idx="5"/>
          </p:nvPr>
        </p:nvSpPr>
        <p:spPr/>
        <p:txBody>
          <a:bodyPr/>
          <a:lstStyle/>
          <a:p>
            <a:fld id="{CF23F427-AD9C-4E34-B636-4BDAC9985645}" type="slidenum">
              <a:rPr lang="en-NZ" smtClean="0"/>
              <a:t>22</a:t>
            </a:fld>
            <a:endParaRPr lang="en-NZ"/>
          </a:p>
        </p:txBody>
      </p:sp>
    </p:spTree>
    <p:extLst>
      <p:ext uri="{BB962C8B-B14F-4D97-AF65-F5344CB8AC3E}">
        <p14:creationId xmlns:p14="http://schemas.microsoft.com/office/powerpoint/2010/main" val="485145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F2FD3-EFFE-1515-0205-C5522BEB9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63664D-BDE6-AE32-D7FA-AF645740FF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D6D551-E9D1-5B8C-430B-61AB4ADF2072}"/>
              </a:ext>
            </a:extLst>
          </p:cNvPr>
          <p:cNvSpPr>
            <a:spLocks noGrp="1"/>
          </p:cNvSpPr>
          <p:nvPr>
            <p:ph type="body" idx="1"/>
          </p:nvPr>
        </p:nvSpPr>
        <p:spPr/>
        <p:txBody>
          <a:bodyPr/>
          <a:lstStyle/>
          <a:p>
            <a:pPr lvl="0"/>
            <a:r>
              <a:rPr lang="en-NZ" sz="1200" b="1" kern="1200" dirty="0">
                <a:solidFill>
                  <a:schemeClr val="tx1"/>
                </a:solidFill>
                <a:effectLst/>
                <a:latin typeface="+mn-lt"/>
                <a:ea typeface="+mn-ea"/>
                <a:cs typeface="+mn-cs"/>
              </a:rPr>
              <a:t>Age</a:t>
            </a:r>
            <a:r>
              <a:rPr lang="en-NZ" sz="1200" kern="1200" dirty="0">
                <a:solidFill>
                  <a:schemeClr val="tx1"/>
                </a:solidFill>
                <a:effectLst/>
                <a:latin typeface="+mn-lt"/>
                <a:ea typeface="+mn-ea"/>
                <a:cs typeface="+mn-cs"/>
              </a:rPr>
              <a:t>: The density plot demonstrates a right-skewed distribution among diabetics, with most cases manifesting in older age groups (peaking near 60-80), whilst non-diabetics are distributed more uniformly across all ages. </a:t>
            </a:r>
          </a:p>
          <a:p>
            <a:pPr lvl="0"/>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The boxplot reinforces this, showing a higher median age (60-65) and a narrower overall interquartile range in diabetics. </a:t>
            </a:r>
          </a:p>
          <a:p>
            <a:pPr lvl="0"/>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From these plots we can see diabetes risk increases significantly with age, with the elderly comprising  the majority of diabetic cases.</a:t>
            </a:r>
          </a:p>
        </p:txBody>
      </p:sp>
      <p:sp>
        <p:nvSpPr>
          <p:cNvPr id="4" name="Slide Number Placeholder 3">
            <a:extLst>
              <a:ext uri="{FF2B5EF4-FFF2-40B4-BE49-F238E27FC236}">
                <a16:creationId xmlns:a16="http://schemas.microsoft.com/office/drawing/2014/main" id="{63525FD5-BC9A-8806-9920-B547A4578566}"/>
              </a:ext>
            </a:extLst>
          </p:cNvPr>
          <p:cNvSpPr>
            <a:spLocks noGrp="1"/>
          </p:cNvSpPr>
          <p:nvPr>
            <p:ph type="sldNum" sz="quarter" idx="5"/>
          </p:nvPr>
        </p:nvSpPr>
        <p:spPr/>
        <p:txBody>
          <a:bodyPr/>
          <a:lstStyle/>
          <a:p>
            <a:fld id="{CF23F427-AD9C-4E34-B636-4BDAC9985645}" type="slidenum">
              <a:rPr lang="en-NZ" smtClean="0"/>
              <a:t>23</a:t>
            </a:fld>
            <a:endParaRPr lang="en-NZ"/>
          </a:p>
        </p:txBody>
      </p:sp>
    </p:spTree>
    <p:extLst>
      <p:ext uri="{BB962C8B-B14F-4D97-AF65-F5344CB8AC3E}">
        <p14:creationId xmlns:p14="http://schemas.microsoft.com/office/powerpoint/2010/main" val="2679660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5DCD5-CA19-06B6-4057-B4FFFB4106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9D457-D4D9-E1EF-368E-18CD457CE8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34A26-51CC-F563-7B71-6806A9C21ADB}"/>
              </a:ext>
            </a:extLst>
          </p:cNvPr>
          <p:cNvSpPr>
            <a:spLocks noGrp="1"/>
          </p:cNvSpPr>
          <p:nvPr>
            <p:ph type="body" idx="1"/>
          </p:nvPr>
        </p:nvSpPr>
        <p:spPr/>
        <p:txBody>
          <a:bodyPr/>
          <a:lstStyle/>
          <a:p>
            <a:pPr lvl="0"/>
            <a:r>
              <a:rPr lang="en-NZ" sz="1200" b="1" kern="1200" dirty="0">
                <a:solidFill>
                  <a:schemeClr val="tx1"/>
                </a:solidFill>
                <a:effectLst/>
                <a:latin typeface="+mn-lt"/>
                <a:ea typeface="+mn-ea"/>
                <a:cs typeface="+mn-cs"/>
              </a:rPr>
              <a:t>BMI</a:t>
            </a:r>
            <a:r>
              <a:rPr lang="en-NZ" sz="1200" kern="1200" dirty="0">
                <a:solidFill>
                  <a:schemeClr val="tx1"/>
                </a:solidFill>
                <a:effectLst/>
                <a:latin typeface="+mn-lt"/>
                <a:ea typeface="+mn-ea"/>
                <a:cs typeface="+mn-cs"/>
              </a:rPr>
              <a:t>: Density shapes show clear overlap, but distinctive distributions for diabetics and non-diabetics alike. Both right-skewed, but with diabetic having a flatter curve branching out toward higher BMI values. </a:t>
            </a:r>
          </a:p>
          <a:p>
            <a:pPr lvl="0"/>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This difference was confirmed in the boxplot, with diabetics displaying a higher median BMI (around 30, vs somewhere closer to 25) and slightly more variability. </a:t>
            </a:r>
          </a:p>
          <a:p>
            <a:pPr lvl="0"/>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Diabetics appear to have greater variability, among higher BMI’s, suggesting a connection between obesity and diabetes risk. </a:t>
            </a:r>
          </a:p>
        </p:txBody>
      </p:sp>
      <p:sp>
        <p:nvSpPr>
          <p:cNvPr id="4" name="Slide Number Placeholder 3">
            <a:extLst>
              <a:ext uri="{FF2B5EF4-FFF2-40B4-BE49-F238E27FC236}">
                <a16:creationId xmlns:a16="http://schemas.microsoft.com/office/drawing/2014/main" id="{B48FDDD9-E52B-269D-4498-EFC8BD66E62B}"/>
              </a:ext>
            </a:extLst>
          </p:cNvPr>
          <p:cNvSpPr>
            <a:spLocks noGrp="1"/>
          </p:cNvSpPr>
          <p:nvPr>
            <p:ph type="sldNum" sz="quarter" idx="5"/>
          </p:nvPr>
        </p:nvSpPr>
        <p:spPr/>
        <p:txBody>
          <a:bodyPr/>
          <a:lstStyle/>
          <a:p>
            <a:fld id="{CF23F427-AD9C-4E34-B636-4BDAC9985645}" type="slidenum">
              <a:rPr lang="en-NZ" smtClean="0"/>
              <a:t>24</a:t>
            </a:fld>
            <a:endParaRPr lang="en-NZ"/>
          </a:p>
        </p:txBody>
      </p:sp>
    </p:spTree>
    <p:extLst>
      <p:ext uri="{BB962C8B-B14F-4D97-AF65-F5344CB8AC3E}">
        <p14:creationId xmlns:p14="http://schemas.microsoft.com/office/powerpoint/2010/main" val="976493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B3191-DDEE-85BD-D943-5FC1E40FC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B7013-78D1-4BC8-44BE-506FED7473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03B24A-59A6-C788-5942-2E44462366AE}"/>
              </a:ext>
            </a:extLst>
          </p:cNvPr>
          <p:cNvSpPr>
            <a:spLocks noGrp="1"/>
          </p:cNvSpPr>
          <p:nvPr>
            <p:ph type="body" idx="1"/>
          </p:nvPr>
        </p:nvSpPr>
        <p:spPr/>
        <p:txBody>
          <a:bodyPr/>
          <a:lstStyle/>
          <a:p>
            <a:pPr lvl="0"/>
            <a:r>
              <a:rPr lang="en-NZ" sz="1200" b="1" kern="1200" dirty="0">
                <a:solidFill>
                  <a:schemeClr val="tx1"/>
                </a:solidFill>
                <a:effectLst/>
                <a:latin typeface="+mn-lt"/>
                <a:ea typeface="+mn-ea"/>
                <a:cs typeface="+mn-cs"/>
              </a:rPr>
              <a:t>HbA1c Level</a:t>
            </a:r>
            <a:r>
              <a:rPr lang="en-NZ" sz="1200" kern="1200" dirty="0">
                <a:solidFill>
                  <a:schemeClr val="tx1"/>
                </a:solidFill>
                <a:effectLst/>
                <a:latin typeface="+mn-lt"/>
                <a:ea typeface="+mn-ea"/>
                <a:cs typeface="+mn-cs"/>
              </a:rPr>
              <a:t>: Density plot illustrate two distinctly separated peaks, with non diabetics largely clustered around 4.5-6.5%, and diabetics around 6.5-8%.</a:t>
            </a:r>
          </a:p>
          <a:p>
            <a:pPr lvl="0"/>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Our box plot reaffirms this separation, with diabetics displaying both higher median values, with very little overlap between the two groups.</a:t>
            </a:r>
          </a:p>
          <a:p>
            <a:pPr lvl="0"/>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As anticipated, HbA1c is thus far the strongest differentiating indicator of stroke risk, in line with medical diagnosis, given this measurement is specifically a test to diagnose diabetes. </a:t>
            </a:r>
          </a:p>
        </p:txBody>
      </p:sp>
      <p:sp>
        <p:nvSpPr>
          <p:cNvPr id="4" name="Slide Number Placeholder 3">
            <a:extLst>
              <a:ext uri="{FF2B5EF4-FFF2-40B4-BE49-F238E27FC236}">
                <a16:creationId xmlns:a16="http://schemas.microsoft.com/office/drawing/2014/main" id="{1F1B5C85-C503-3007-E492-3524749A3635}"/>
              </a:ext>
            </a:extLst>
          </p:cNvPr>
          <p:cNvSpPr>
            <a:spLocks noGrp="1"/>
          </p:cNvSpPr>
          <p:nvPr>
            <p:ph type="sldNum" sz="quarter" idx="5"/>
          </p:nvPr>
        </p:nvSpPr>
        <p:spPr/>
        <p:txBody>
          <a:bodyPr/>
          <a:lstStyle/>
          <a:p>
            <a:fld id="{CF23F427-AD9C-4E34-B636-4BDAC9985645}" type="slidenum">
              <a:rPr lang="en-NZ" smtClean="0"/>
              <a:t>25</a:t>
            </a:fld>
            <a:endParaRPr lang="en-NZ"/>
          </a:p>
        </p:txBody>
      </p:sp>
    </p:spTree>
    <p:extLst>
      <p:ext uri="{BB962C8B-B14F-4D97-AF65-F5344CB8AC3E}">
        <p14:creationId xmlns:p14="http://schemas.microsoft.com/office/powerpoint/2010/main" val="2398533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9ABF3-3374-0389-574F-EB4BC93CF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20F2D-F749-E443-51DE-BAECC5B06C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725B1-4791-4FF1-964D-37079262F3D7}"/>
              </a:ext>
            </a:extLst>
          </p:cNvPr>
          <p:cNvSpPr>
            <a:spLocks noGrp="1"/>
          </p:cNvSpPr>
          <p:nvPr>
            <p:ph type="body" idx="1"/>
          </p:nvPr>
        </p:nvSpPr>
        <p:spPr/>
        <p:txBody>
          <a:bodyPr/>
          <a:lstStyle/>
          <a:p>
            <a:pPr lvl="0"/>
            <a:r>
              <a:rPr lang="en-NZ" sz="1200" b="1" kern="1200" dirty="0">
                <a:solidFill>
                  <a:schemeClr val="tx1"/>
                </a:solidFill>
                <a:effectLst/>
                <a:latin typeface="+mn-lt"/>
                <a:ea typeface="+mn-ea"/>
                <a:cs typeface="+mn-cs"/>
              </a:rPr>
              <a:t>Blood Glucose Level</a:t>
            </a:r>
            <a:r>
              <a:rPr lang="en-NZ" sz="1200" kern="1200" dirty="0">
                <a:solidFill>
                  <a:schemeClr val="tx1"/>
                </a:solidFill>
                <a:effectLst/>
                <a:latin typeface="+mn-lt"/>
                <a:ea typeface="+mn-ea"/>
                <a:cs typeface="+mn-cs"/>
              </a:rPr>
              <a:t>: Our final density plot reveals relatively tightly clustered glucose levels (100-160) among non-diabetics, in contrast to a broader, right-skewed spread for diabetics, extending beyond 300.</a:t>
            </a:r>
          </a:p>
          <a:p>
            <a:pPr lvl="0"/>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Boxplots once again confirm a higher median, and much wider inner quartile range for diabetics.</a:t>
            </a:r>
          </a:p>
          <a:p>
            <a:pPr lvl="0"/>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These findings further support the connection between glucose levels and diabetes, mirroring the HbA1c findings.</a:t>
            </a:r>
          </a:p>
          <a:p>
            <a:pPr lvl="0"/>
            <a:endParaRPr lang="en-NZ"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Across all continuous features, we can observe distinctive distributional shapes, wit the differences in medians and variability confirmed by the relevant box plots. </a:t>
            </a:r>
          </a:p>
          <a:p>
            <a:pPr marL="0" marR="0" lvl="0" indent="0" algn="l" defTabSz="914400" rtl="0" eaLnBrk="1" fontAlgn="auto" latinLnBrk="0" hangingPunct="1">
              <a:lnSpc>
                <a:spcPct val="100000"/>
              </a:lnSpc>
              <a:spcBef>
                <a:spcPts val="0"/>
              </a:spcBef>
              <a:spcAft>
                <a:spcPts val="0"/>
              </a:spcAft>
              <a:buClrTx/>
              <a:buSzTx/>
              <a:buFontTx/>
              <a:buNone/>
              <a:tabLst/>
              <a:defRPr/>
            </a:pPr>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Our Diabetic group consistently demonstrate higher central tendencies, and right-skewness, telling a story of diabetes as a condition linked to multiple factors, including strong relationships with age, weight, and glucose irregularities. </a:t>
            </a:r>
          </a:p>
          <a:p>
            <a:pPr lvl="0"/>
            <a:endParaRPr lang="en-NZ"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9B4B3B2-EFDE-ECE4-8CA2-74E8BB1C6A95}"/>
              </a:ext>
            </a:extLst>
          </p:cNvPr>
          <p:cNvSpPr>
            <a:spLocks noGrp="1"/>
          </p:cNvSpPr>
          <p:nvPr>
            <p:ph type="sldNum" sz="quarter" idx="5"/>
          </p:nvPr>
        </p:nvSpPr>
        <p:spPr/>
        <p:txBody>
          <a:bodyPr/>
          <a:lstStyle/>
          <a:p>
            <a:fld id="{CF23F427-AD9C-4E34-B636-4BDAC9985645}" type="slidenum">
              <a:rPr lang="en-NZ" smtClean="0"/>
              <a:t>26</a:t>
            </a:fld>
            <a:endParaRPr lang="en-NZ"/>
          </a:p>
        </p:txBody>
      </p:sp>
    </p:spTree>
    <p:extLst>
      <p:ext uri="{BB962C8B-B14F-4D97-AF65-F5344CB8AC3E}">
        <p14:creationId xmlns:p14="http://schemas.microsoft.com/office/powerpoint/2010/main" val="154004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9A7C8-64F8-FBB3-1EFE-5B3ECA589F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EA801B-49C1-8E80-26D6-0C114D0AC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D1551-A929-C782-6D4B-9989AE7A4C5E}"/>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Switching focus now, having established the independent relationship with each feature and diabetes, we next need to explore possible inter-feature relationships, starting with age.</a:t>
            </a:r>
          </a:p>
        </p:txBody>
      </p:sp>
      <p:sp>
        <p:nvSpPr>
          <p:cNvPr id="4" name="Slide Number Placeholder 3">
            <a:extLst>
              <a:ext uri="{FF2B5EF4-FFF2-40B4-BE49-F238E27FC236}">
                <a16:creationId xmlns:a16="http://schemas.microsoft.com/office/drawing/2014/main" id="{AED94ABC-A595-12B9-90E7-A096E0E57350}"/>
              </a:ext>
            </a:extLst>
          </p:cNvPr>
          <p:cNvSpPr>
            <a:spLocks noGrp="1"/>
          </p:cNvSpPr>
          <p:nvPr>
            <p:ph type="sldNum" sz="quarter" idx="5"/>
          </p:nvPr>
        </p:nvSpPr>
        <p:spPr/>
        <p:txBody>
          <a:bodyPr/>
          <a:lstStyle/>
          <a:p>
            <a:fld id="{CF23F427-AD9C-4E34-B636-4BDAC9985645}" type="slidenum">
              <a:rPr lang="en-NZ" smtClean="0"/>
              <a:t>27</a:t>
            </a:fld>
            <a:endParaRPr lang="en-NZ"/>
          </a:p>
        </p:txBody>
      </p:sp>
    </p:spTree>
    <p:extLst>
      <p:ext uri="{BB962C8B-B14F-4D97-AF65-F5344CB8AC3E}">
        <p14:creationId xmlns:p14="http://schemas.microsoft.com/office/powerpoint/2010/main" val="607054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43BAA-B10F-61EF-E0BC-242F551AA0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C5E71-080B-6CE0-3389-65B9D3F37D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79AC04-AFED-B07C-D29B-72F6A8C2186D}"/>
              </a:ext>
            </a:extLst>
          </p:cNvPr>
          <p:cNvSpPr>
            <a:spLocks noGrp="1"/>
          </p:cNvSpPr>
          <p:nvPr>
            <p:ph type="body" idx="1"/>
          </p:nvPr>
        </p:nvSpPr>
        <p:spPr/>
        <p:txBody>
          <a:bodyPr/>
          <a:lstStyle/>
          <a:p>
            <a:pPr lvl="0"/>
            <a:r>
              <a:rPr lang="en-NZ" sz="1200" b="1" kern="1200" dirty="0">
                <a:solidFill>
                  <a:schemeClr val="tx1"/>
                </a:solidFill>
                <a:effectLst/>
                <a:latin typeface="+mn-lt"/>
                <a:ea typeface="+mn-ea"/>
                <a:cs typeface="+mn-cs"/>
              </a:rPr>
              <a:t>Age vs Smoking History</a:t>
            </a:r>
            <a:r>
              <a:rPr lang="en-NZ" sz="1200" kern="1200" dirty="0">
                <a:solidFill>
                  <a:schemeClr val="tx1"/>
                </a:solidFill>
                <a:effectLst/>
                <a:latin typeface="+mn-lt"/>
                <a:ea typeface="+mn-ea"/>
                <a:cs typeface="+mn-cs"/>
              </a:rPr>
              <a:t>: The median age here varies noticeably among the smoking history categories. </a:t>
            </a:r>
          </a:p>
          <a:p>
            <a:pPr lvl="0"/>
            <a:endParaRPr lang="en-NZ"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Former, Not current, and ever categories occupy the older ages, with current and never observations occurring in middle ages. </a:t>
            </a:r>
          </a:p>
          <a:p>
            <a:pPr lvl="0"/>
            <a:endParaRPr lang="en-NZ"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No Info observations have the widest variance, and the inner quartiles ranging much further into younger patients, hinting at missing data for those whom would not have been screened for this feature. </a:t>
            </a:r>
          </a:p>
        </p:txBody>
      </p:sp>
      <p:sp>
        <p:nvSpPr>
          <p:cNvPr id="4" name="Slide Number Placeholder 3">
            <a:extLst>
              <a:ext uri="{FF2B5EF4-FFF2-40B4-BE49-F238E27FC236}">
                <a16:creationId xmlns:a16="http://schemas.microsoft.com/office/drawing/2014/main" id="{C03A085D-DC2B-BE8B-E795-B5CC5B4DD9BE}"/>
              </a:ext>
            </a:extLst>
          </p:cNvPr>
          <p:cNvSpPr>
            <a:spLocks noGrp="1"/>
          </p:cNvSpPr>
          <p:nvPr>
            <p:ph type="sldNum" sz="quarter" idx="5"/>
          </p:nvPr>
        </p:nvSpPr>
        <p:spPr/>
        <p:txBody>
          <a:bodyPr/>
          <a:lstStyle/>
          <a:p>
            <a:fld id="{CF23F427-AD9C-4E34-B636-4BDAC9985645}" type="slidenum">
              <a:rPr lang="en-NZ" smtClean="0"/>
              <a:t>28</a:t>
            </a:fld>
            <a:endParaRPr lang="en-NZ"/>
          </a:p>
        </p:txBody>
      </p:sp>
    </p:spTree>
    <p:extLst>
      <p:ext uri="{BB962C8B-B14F-4D97-AF65-F5344CB8AC3E}">
        <p14:creationId xmlns:p14="http://schemas.microsoft.com/office/powerpoint/2010/main" val="670681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18C86-1198-973F-4023-CB85F6D2CC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05BC94-2E98-AEA8-933C-FAA164C18E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CA906-409F-4C5C-4554-BF34DB1931B2}"/>
              </a:ext>
            </a:extLst>
          </p:cNvPr>
          <p:cNvSpPr>
            <a:spLocks noGrp="1"/>
          </p:cNvSpPr>
          <p:nvPr>
            <p:ph type="body" idx="1"/>
          </p:nvPr>
        </p:nvSpPr>
        <p:spPr/>
        <p:txBody>
          <a:bodyPr/>
          <a:lstStyle/>
          <a:p>
            <a:pPr lvl="0"/>
            <a:r>
              <a:rPr lang="en-NZ" sz="1200" b="1" kern="1200" dirty="0">
                <a:solidFill>
                  <a:schemeClr val="tx1"/>
                </a:solidFill>
                <a:effectLst/>
                <a:latin typeface="+mn-lt"/>
                <a:ea typeface="+mn-ea"/>
                <a:cs typeface="+mn-cs"/>
              </a:rPr>
              <a:t>Age vs Hypertension</a:t>
            </a:r>
            <a:r>
              <a:rPr lang="en-NZ" sz="1200" kern="1200" dirty="0">
                <a:solidFill>
                  <a:schemeClr val="tx1"/>
                </a:solidFill>
                <a:effectLst/>
                <a:latin typeface="+mn-lt"/>
                <a:ea typeface="+mn-ea"/>
                <a:cs typeface="+mn-cs"/>
              </a:rPr>
              <a:t>: Hypertension displays a clear age correlation, with individuals displaying a substantially higher median age (around 65) and smaller interquartile range than those without hypertension.</a:t>
            </a:r>
          </a:p>
          <a:p>
            <a:pPr lvl="0"/>
            <a:endParaRPr lang="en-NZ" sz="1200" kern="1200" dirty="0">
              <a:solidFill>
                <a:schemeClr val="tx1"/>
              </a:solidFill>
              <a:effectLst/>
              <a:latin typeface="+mn-lt"/>
              <a:ea typeface="+mn-ea"/>
              <a:cs typeface="+mn-cs"/>
            </a:endParaRPr>
          </a:p>
          <a:p>
            <a:pPr lvl="0"/>
            <a:r>
              <a:rPr lang="en-NZ" sz="1200" b="1" kern="1200" dirty="0">
                <a:solidFill>
                  <a:schemeClr val="tx1"/>
                </a:solidFill>
                <a:effectLst/>
                <a:latin typeface="+mn-lt"/>
                <a:ea typeface="+mn-ea"/>
                <a:cs typeface="+mn-cs"/>
              </a:rPr>
              <a:t>Age vs Heart Disease</a:t>
            </a:r>
            <a:r>
              <a:rPr lang="en-NZ" sz="1200" kern="1200" dirty="0">
                <a:solidFill>
                  <a:schemeClr val="tx1"/>
                </a:solidFill>
                <a:effectLst/>
                <a:latin typeface="+mn-lt"/>
                <a:ea typeface="+mn-ea"/>
                <a:cs typeface="+mn-cs"/>
              </a:rPr>
              <a:t>: Similarly, heart disease box plot demonstrates  the cluster of older age groups, and, outliers aside, no interquartile overlap with the much wider non-diseased group, covering a wider age range. </a:t>
            </a:r>
          </a:p>
        </p:txBody>
      </p:sp>
      <p:sp>
        <p:nvSpPr>
          <p:cNvPr id="4" name="Slide Number Placeholder 3">
            <a:extLst>
              <a:ext uri="{FF2B5EF4-FFF2-40B4-BE49-F238E27FC236}">
                <a16:creationId xmlns:a16="http://schemas.microsoft.com/office/drawing/2014/main" id="{4337035A-F7CB-B56F-40DD-3EEAEC52224D}"/>
              </a:ext>
            </a:extLst>
          </p:cNvPr>
          <p:cNvSpPr>
            <a:spLocks noGrp="1"/>
          </p:cNvSpPr>
          <p:nvPr>
            <p:ph type="sldNum" sz="quarter" idx="5"/>
          </p:nvPr>
        </p:nvSpPr>
        <p:spPr/>
        <p:txBody>
          <a:bodyPr/>
          <a:lstStyle/>
          <a:p>
            <a:fld id="{CF23F427-AD9C-4E34-B636-4BDAC9985645}" type="slidenum">
              <a:rPr lang="en-NZ" smtClean="0"/>
              <a:t>29</a:t>
            </a:fld>
            <a:endParaRPr lang="en-NZ"/>
          </a:p>
        </p:txBody>
      </p:sp>
    </p:spTree>
    <p:extLst>
      <p:ext uri="{BB962C8B-B14F-4D97-AF65-F5344CB8AC3E}">
        <p14:creationId xmlns:p14="http://schemas.microsoft.com/office/powerpoint/2010/main" val="119920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AF356-3FEB-E5B4-C73B-F6D8A5113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0C548-10D6-36B8-D888-8075138F81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4C12C-7901-740F-4A95-94155B1C842D}"/>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For this study I will be using a the ‘diabetes_prediction_dataset.csv’ dataset, obtained from Kaggle by author </a:t>
            </a:r>
            <a:r>
              <a:rPr lang="en-NZ" sz="1200" b="1" kern="1200" dirty="0">
                <a:solidFill>
                  <a:schemeClr val="tx1"/>
                </a:solidFill>
                <a:effectLst/>
                <a:latin typeface="+mn-lt"/>
                <a:ea typeface="+mn-ea"/>
                <a:cs typeface="+mn-cs"/>
              </a:rPr>
              <a:t>Mohammed Mustafa. </a:t>
            </a:r>
          </a:p>
          <a:p>
            <a:endParaRPr lang="en-NZ" sz="1200" b="1"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Containing 100,00</a:t>
            </a:r>
            <a:r>
              <a:rPr lang="en-NZ" sz="1200" b="1" kern="1200" dirty="0">
                <a:solidFill>
                  <a:schemeClr val="tx1"/>
                </a:solidFill>
                <a:effectLst/>
                <a:latin typeface="+mn-lt"/>
                <a:ea typeface="+mn-ea"/>
                <a:cs typeface="+mn-cs"/>
              </a:rPr>
              <a:t> </a:t>
            </a:r>
            <a:r>
              <a:rPr lang="en-NZ" sz="1200" kern="1200" dirty="0">
                <a:solidFill>
                  <a:schemeClr val="tx1"/>
                </a:solidFill>
                <a:effectLst/>
                <a:latin typeface="+mn-lt"/>
                <a:ea typeface="+mn-ea"/>
                <a:cs typeface="+mn-cs"/>
              </a:rPr>
              <a:t>unique patient records,</a:t>
            </a:r>
            <a:r>
              <a:rPr lang="en-NZ" sz="1200" b="1" kern="1200" dirty="0">
                <a:solidFill>
                  <a:schemeClr val="tx1"/>
                </a:solidFill>
                <a:effectLst/>
                <a:latin typeface="+mn-lt"/>
                <a:ea typeface="+mn-ea"/>
                <a:cs typeface="+mn-cs"/>
              </a:rPr>
              <a:t> </a:t>
            </a:r>
            <a:r>
              <a:rPr lang="en-NZ" sz="1200" kern="1200" dirty="0">
                <a:solidFill>
                  <a:schemeClr val="tx1"/>
                </a:solidFill>
                <a:effectLst/>
                <a:latin typeface="+mn-lt"/>
                <a:ea typeface="+mn-ea"/>
                <a:cs typeface="+mn-cs"/>
              </a:rPr>
              <a:t>It is a collection of medical and demographic patient data, comprising of a mixture of categorical, binary, and continuous variables. </a:t>
            </a:r>
            <a:endParaRPr lang="en-NZ" dirty="0"/>
          </a:p>
        </p:txBody>
      </p:sp>
      <p:sp>
        <p:nvSpPr>
          <p:cNvPr id="4" name="Slide Number Placeholder 3">
            <a:extLst>
              <a:ext uri="{FF2B5EF4-FFF2-40B4-BE49-F238E27FC236}">
                <a16:creationId xmlns:a16="http://schemas.microsoft.com/office/drawing/2014/main" id="{635CC66F-9FEA-28C7-E873-BF3CBF80F159}"/>
              </a:ext>
            </a:extLst>
          </p:cNvPr>
          <p:cNvSpPr>
            <a:spLocks noGrp="1"/>
          </p:cNvSpPr>
          <p:nvPr>
            <p:ph type="sldNum" sz="quarter" idx="5"/>
          </p:nvPr>
        </p:nvSpPr>
        <p:spPr/>
        <p:txBody>
          <a:bodyPr/>
          <a:lstStyle/>
          <a:p>
            <a:fld id="{CF23F427-AD9C-4E34-B636-4BDAC9985645}" type="slidenum">
              <a:rPr lang="en-NZ" smtClean="0"/>
              <a:t>3</a:t>
            </a:fld>
            <a:endParaRPr lang="en-NZ"/>
          </a:p>
        </p:txBody>
      </p:sp>
    </p:spTree>
    <p:extLst>
      <p:ext uri="{BB962C8B-B14F-4D97-AF65-F5344CB8AC3E}">
        <p14:creationId xmlns:p14="http://schemas.microsoft.com/office/powerpoint/2010/main" val="1886851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73E59-467B-81BA-41BB-34186805F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2E53B-60A5-6E75-0675-FF87B38F7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6ACD26-55E0-E2F9-9AE9-F402491E5CE2}"/>
              </a:ext>
            </a:extLst>
          </p:cNvPr>
          <p:cNvSpPr>
            <a:spLocks noGrp="1"/>
          </p:cNvSpPr>
          <p:nvPr>
            <p:ph type="body" idx="1"/>
          </p:nvPr>
        </p:nvSpPr>
        <p:spPr/>
        <p:txBody>
          <a:bodyPr/>
          <a:lstStyle/>
          <a:p>
            <a:pPr lvl="0"/>
            <a:r>
              <a:rPr lang="en-NZ" sz="1200" b="1" kern="1200" dirty="0">
                <a:solidFill>
                  <a:schemeClr val="tx1"/>
                </a:solidFill>
                <a:effectLst/>
                <a:latin typeface="+mn-lt"/>
                <a:ea typeface="+mn-ea"/>
                <a:cs typeface="+mn-cs"/>
              </a:rPr>
              <a:t>Age vs BMI</a:t>
            </a:r>
            <a:r>
              <a:rPr lang="en-NZ" sz="1200" kern="1200" dirty="0">
                <a:solidFill>
                  <a:schemeClr val="tx1"/>
                </a:solidFill>
                <a:effectLst/>
                <a:latin typeface="+mn-lt"/>
                <a:ea typeface="+mn-ea"/>
                <a:cs typeface="+mn-cs"/>
              </a:rPr>
              <a:t>: Our final age examination is visualised in a scatterplot, showing the spread of BMI across all ages, color coded to represent diabetics vs non-diabetics. </a:t>
            </a:r>
          </a:p>
          <a:p>
            <a:pPr lvl="0"/>
            <a:endParaRPr lang="en-NZ"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BMI appears to rise slightly into adulthood, and tapering off in old age, with diabetics appearing in more concentrated clusters in the upper BMI, older age quadrant. </a:t>
            </a:r>
          </a:p>
          <a:p>
            <a:pPr lvl="0"/>
            <a:endParaRPr lang="en-NZ"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Whilst age and BMI appear to have weak correlation, the combination seemingly contributes to diabetic risk.</a:t>
            </a:r>
          </a:p>
          <a:p>
            <a:pPr lvl="0"/>
            <a:endParaRPr lang="en-NZ" sz="1200" kern="1200" dirty="0">
              <a:solidFill>
                <a:schemeClr val="tx1"/>
              </a:solidFill>
              <a:effectLst/>
              <a:latin typeface="+mn-lt"/>
              <a:ea typeface="+mn-ea"/>
              <a:cs typeface="+mn-cs"/>
            </a:endParaRPr>
          </a:p>
          <a:p>
            <a:pPr lvl="0"/>
            <a:endParaRPr lang="en-NZ"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Age comparisons revealed meaningful relationships with several key features, particularly hypertension and heart disease, with smoking history also related as a lifestyle factor, reaffirming the risk of diabetes into older ages. </a:t>
            </a:r>
          </a:p>
          <a:p>
            <a:pPr lvl="0"/>
            <a:r>
              <a:rPr lang="en-NZ" sz="1200" kern="1200" dirty="0">
                <a:solidFill>
                  <a:schemeClr val="tx1"/>
                </a:solidFill>
                <a:effectLst/>
                <a:latin typeface="+mn-lt"/>
                <a:ea typeface="+mn-ea"/>
                <a:cs typeface="+mn-cs"/>
              </a:rPr>
              <a:t> </a:t>
            </a:r>
          </a:p>
        </p:txBody>
      </p:sp>
      <p:sp>
        <p:nvSpPr>
          <p:cNvPr id="4" name="Slide Number Placeholder 3">
            <a:extLst>
              <a:ext uri="{FF2B5EF4-FFF2-40B4-BE49-F238E27FC236}">
                <a16:creationId xmlns:a16="http://schemas.microsoft.com/office/drawing/2014/main" id="{47C00B47-9B3D-9DA5-D174-FA8536C5AE73}"/>
              </a:ext>
            </a:extLst>
          </p:cNvPr>
          <p:cNvSpPr>
            <a:spLocks noGrp="1"/>
          </p:cNvSpPr>
          <p:nvPr>
            <p:ph type="sldNum" sz="quarter" idx="5"/>
          </p:nvPr>
        </p:nvSpPr>
        <p:spPr/>
        <p:txBody>
          <a:bodyPr/>
          <a:lstStyle/>
          <a:p>
            <a:fld id="{CF23F427-AD9C-4E34-B636-4BDAC9985645}" type="slidenum">
              <a:rPr lang="en-NZ" smtClean="0"/>
              <a:t>30</a:t>
            </a:fld>
            <a:endParaRPr lang="en-NZ"/>
          </a:p>
        </p:txBody>
      </p:sp>
    </p:spTree>
    <p:extLst>
      <p:ext uri="{BB962C8B-B14F-4D97-AF65-F5344CB8AC3E}">
        <p14:creationId xmlns:p14="http://schemas.microsoft.com/office/powerpoint/2010/main" val="901013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CB633-B004-9412-B66F-1931E41F02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A33FA-08DF-8163-D515-0C5D34097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016-22F6-2299-8F76-8A4A3DBAA4A7}"/>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Next up, furthering our inter-feature analysis, gender was examined in relation to various other features within the population, exploring wither notable differences exist between males and females. </a:t>
            </a:r>
          </a:p>
        </p:txBody>
      </p:sp>
      <p:sp>
        <p:nvSpPr>
          <p:cNvPr id="4" name="Slide Number Placeholder 3">
            <a:extLst>
              <a:ext uri="{FF2B5EF4-FFF2-40B4-BE49-F238E27FC236}">
                <a16:creationId xmlns:a16="http://schemas.microsoft.com/office/drawing/2014/main" id="{EC47229B-6DDE-FAFF-C519-85700B3E1282}"/>
              </a:ext>
            </a:extLst>
          </p:cNvPr>
          <p:cNvSpPr>
            <a:spLocks noGrp="1"/>
          </p:cNvSpPr>
          <p:nvPr>
            <p:ph type="sldNum" sz="quarter" idx="5"/>
          </p:nvPr>
        </p:nvSpPr>
        <p:spPr/>
        <p:txBody>
          <a:bodyPr/>
          <a:lstStyle/>
          <a:p>
            <a:fld id="{CF23F427-AD9C-4E34-B636-4BDAC9985645}" type="slidenum">
              <a:rPr lang="en-NZ" smtClean="0"/>
              <a:t>31</a:t>
            </a:fld>
            <a:endParaRPr lang="en-NZ"/>
          </a:p>
        </p:txBody>
      </p:sp>
    </p:spTree>
    <p:extLst>
      <p:ext uri="{BB962C8B-B14F-4D97-AF65-F5344CB8AC3E}">
        <p14:creationId xmlns:p14="http://schemas.microsoft.com/office/powerpoint/2010/main" val="2337360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7ECCF-0EE2-0412-5BC2-E2FA9A57B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18F46-219A-BF73-5832-D31B8AE75B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17E6D-43FB-9DC2-7E00-7E16F4694EFD}"/>
              </a:ext>
            </a:extLst>
          </p:cNvPr>
          <p:cNvSpPr>
            <a:spLocks noGrp="1"/>
          </p:cNvSpPr>
          <p:nvPr>
            <p:ph type="body" idx="1"/>
          </p:nvPr>
        </p:nvSpPr>
        <p:spPr/>
        <p:txBody>
          <a:bodyPr/>
          <a:lstStyle/>
          <a:p>
            <a:pPr lvl="0"/>
            <a:r>
              <a:rPr lang="en-NZ" sz="1200" b="1" kern="1200" dirty="0">
                <a:solidFill>
                  <a:schemeClr val="tx1"/>
                </a:solidFill>
                <a:effectLst/>
                <a:latin typeface="+mn-lt"/>
                <a:ea typeface="+mn-ea"/>
                <a:cs typeface="+mn-cs"/>
              </a:rPr>
              <a:t>Gender vs Age, BMI, HbA1c Level and Hypertension:</a:t>
            </a:r>
            <a:r>
              <a:rPr lang="en-NZ" sz="1200" kern="1200" dirty="0">
                <a:solidFill>
                  <a:schemeClr val="tx1"/>
                </a:solidFill>
                <a:effectLst/>
                <a:latin typeface="+mn-lt"/>
                <a:ea typeface="+mn-ea"/>
                <a:cs typeface="+mn-cs"/>
              </a:rPr>
              <a:t> Our first four comparisons against Age, BMI, HbA1c Level and Hypertension, demonstrated near identical medians, spreads and rates, indicative of little to no meaningful relationship. </a:t>
            </a:r>
          </a:p>
        </p:txBody>
      </p:sp>
      <p:sp>
        <p:nvSpPr>
          <p:cNvPr id="4" name="Slide Number Placeholder 3">
            <a:extLst>
              <a:ext uri="{FF2B5EF4-FFF2-40B4-BE49-F238E27FC236}">
                <a16:creationId xmlns:a16="http://schemas.microsoft.com/office/drawing/2014/main" id="{CF3A20D3-105B-1801-72C8-A8310EA59F1E}"/>
              </a:ext>
            </a:extLst>
          </p:cNvPr>
          <p:cNvSpPr>
            <a:spLocks noGrp="1"/>
          </p:cNvSpPr>
          <p:nvPr>
            <p:ph type="sldNum" sz="quarter" idx="5"/>
          </p:nvPr>
        </p:nvSpPr>
        <p:spPr/>
        <p:txBody>
          <a:bodyPr/>
          <a:lstStyle/>
          <a:p>
            <a:fld id="{CF23F427-AD9C-4E34-B636-4BDAC9985645}" type="slidenum">
              <a:rPr lang="en-NZ" smtClean="0"/>
              <a:t>32</a:t>
            </a:fld>
            <a:endParaRPr lang="en-NZ"/>
          </a:p>
        </p:txBody>
      </p:sp>
    </p:spTree>
    <p:extLst>
      <p:ext uri="{BB962C8B-B14F-4D97-AF65-F5344CB8AC3E}">
        <p14:creationId xmlns:p14="http://schemas.microsoft.com/office/powerpoint/2010/main" val="3712154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5C61C-37F0-3F68-5FC6-06F490C164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E9A53-5E41-DA3E-0B7D-67BFD27F8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9107D-A240-AF43-6A18-98B1E69E26A2}"/>
              </a:ext>
            </a:extLst>
          </p:cNvPr>
          <p:cNvSpPr>
            <a:spLocks noGrp="1"/>
          </p:cNvSpPr>
          <p:nvPr>
            <p:ph type="body" idx="1"/>
          </p:nvPr>
        </p:nvSpPr>
        <p:spPr/>
        <p:txBody>
          <a:bodyPr/>
          <a:lstStyle/>
          <a:p>
            <a:pPr lvl="0"/>
            <a:r>
              <a:rPr lang="en-NZ" sz="1200" b="1" kern="1200" dirty="0">
                <a:solidFill>
                  <a:schemeClr val="tx1"/>
                </a:solidFill>
                <a:effectLst/>
                <a:latin typeface="+mn-lt"/>
                <a:ea typeface="+mn-ea"/>
                <a:cs typeface="+mn-cs"/>
              </a:rPr>
              <a:t>Gender vs Heart Disease:</a:t>
            </a:r>
            <a:r>
              <a:rPr lang="en-NZ" sz="1200" kern="1200" dirty="0">
                <a:solidFill>
                  <a:schemeClr val="tx1"/>
                </a:solidFill>
                <a:effectLst/>
                <a:latin typeface="+mn-lt"/>
                <a:ea typeface="+mn-ea"/>
                <a:cs typeface="+mn-cs"/>
              </a:rPr>
              <a:t> Though the difference here is small, comparing Heart Disease proportions between the genders revealed slightly higher proportions among males, suggesting the gender group to be at higher risk of developing heart disease.</a:t>
            </a:r>
          </a:p>
          <a:p>
            <a:pPr lvl="0"/>
            <a:endParaRPr lang="en-NZ"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So, whilst gender differences appear minimal to none across most feature measurements, the modestly higher proportion of heart disease in males,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suggest that although gender does not directly correlate to diabetes risk, it could still prove a determinant risk factor through inter-feature association.</a:t>
            </a:r>
          </a:p>
          <a:p>
            <a:pPr lvl="0"/>
            <a:endParaRPr lang="en-NZ"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D37D9C4-1E6E-F2F7-327D-6D380FB4CD37}"/>
              </a:ext>
            </a:extLst>
          </p:cNvPr>
          <p:cNvSpPr>
            <a:spLocks noGrp="1"/>
          </p:cNvSpPr>
          <p:nvPr>
            <p:ph type="sldNum" sz="quarter" idx="5"/>
          </p:nvPr>
        </p:nvSpPr>
        <p:spPr/>
        <p:txBody>
          <a:bodyPr/>
          <a:lstStyle/>
          <a:p>
            <a:fld id="{CF23F427-AD9C-4E34-B636-4BDAC9985645}" type="slidenum">
              <a:rPr lang="en-NZ" smtClean="0"/>
              <a:t>33</a:t>
            </a:fld>
            <a:endParaRPr lang="en-NZ"/>
          </a:p>
        </p:txBody>
      </p:sp>
    </p:spTree>
    <p:extLst>
      <p:ext uri="{BB962C8B-B14F-4D97-AF65-F5344CB8AC3E}">
        <p14:creationId xmlns:p14="http://schemas.microsoft.com/office/powerpoint/2010/main" val="3484407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5DEC0-C7F7-FF8F-4CF9-C8D94F85C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9D70A-B013-1585-2FED-22D28FE41C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E9370-CA55-F6F8-9245-666E046B4309}"/>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(Smoking history) As a lifestyle factor known to negatively impact health, smoking history was the next logical relationship to explore, examining its relation to BMI, heart disease and hypertension. </a:t>
            </a:r>
          </a:p>
        </p:txBody>
      </p:sp>
      <p:sp>
        <p:nvSpPr>
          <p:cNvPr id="4" name="Slide Number Placeholder 3">
            <a:extLst>
              <a:ext uri="{FF2B5EF4-FFF2-40B4-BE49-F238E27FC236}">
                <a16:creationId xmlns:a16="http://schemas.microsoft.com/office/drawing/2014/main" id="{8B1024E9-AE94-3F04-D090-51F5243ADE1C}"/>
              </a:ext>
            </a:extLst>
          </p:cNvPr>
          <p:cNvSpPr>
            <a:spLocks noGrp="1"/>
          </p:cNvSpPr>
          <p:nvPr>
            <p:ph type="sldNum" sz="quarter" idx="5"/>
          </p:nvPr>
        </p:nvSpPr>
        <p:spPr/>
        <p:txBody>
          <a:bodyPr/>
          <a:lstStyle/>
          <a:p>
            <a:fld id="{CF23F427-AD9C-4E34-B636-4BDAC9985645}" type="slidenum">
              <a:rPr lang="en-NZ" smtClean="0"/>
              <a:t>34</a:t>
            </a:fld>
            <a:endParaRPr lang="en-NZ"/>
          </a:p>
        </p:txBody>
      </p:sp>
    </p:spTree>
    <p:extLst>
      <p:ext uri="{BB962C8B-B14F-4D97-AF65-F5344CB8AC3E}">
        <p14:creationId xmlns:p14="http://schemas.microsoft.com/office/powerpoint/2010/main" val="477311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4C05D-AF38-6B0D-C532-119BFECC4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40BEE-9E5F-5147-E559-32ECAB57F4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2A96BC-040C-F88D-796F-C615B4E1D472}"/>
              </a:ext>
            </a:extLst>
          </p:cNvPr>
          <p:cNvSpPr>
            <a:spLocks noGrp="1"/>
          </p:cNvSpPr>
          <p:nvPr>
            <p:ph type="body" idx="1"/>
          </p:nvPr>
        </p:nvSpPr>
        <p:spPr/>
        <p:txBody>
          <a:bodyPr/>
          <a:lstStyle/>
          <a:p>
            <a:pPr lvl="0"/>
            <a:r>
              <a:rPr lang="en-NZ" sz="1200" kern="1200" dirty="0">
                <a:solidFill>
                  <a:schemeClr val="tx1"/>
                </a:solidFill>
                <a:effectLst/>
                <a:latin typeface="+mn-lt"/>
                <a:ea typeface="+mn-ea"/>
                <a:cs typeface="+mn-cs"/>
              </a:rPr>
              <a:t>Smoking history vs BMI: Across all smoking categories, BMI distributions are relatively similar, with medians all clustering around 27, however, the No Info category does present slightly lower BMI values, once again suggesting incomplete records for younger individuals, and, potentially including healthier individuals, for whom this screening was not required. </a:t>
            </a:r>
          </a:p>
        </p:txBody>
      </p:sp>
      <p:sp>
        <p:nvSpPr>
          <p:cNvPr id="4" name="Slide Number Placeholder 3">
            <a:extLst>
              <a:ext uri="{FF2B5EF4-FFF2-40B4-BE49-F238E27FC236}">
                <a16:creationId xmlns:a16="http://schemas.microsoft.com/office/drawing/2014/main" id="{8D76915B-BE0E-55BD-080B-FA873610B5C6}"/>
              </a:ext>
            </a:extLst>
          </p:cNvPr>
          <p:cNvSpPr>
            <a:spLocks noGrp="1"/>
          </p:cNvSpPr>
          <p:nvPr>
            <p:ph type="sldNum" sz="quarter" idx="5"/>
          </p:nvPr>
        </p:nvSpPr>
        <p:spPr/>
        <p:txBody>
          <a:bodyPr/>
          <a:lstStyle/>
          <a:p>
            <a:fld id="{CF23F427-AD9C-4E34-B636-4BDAC9985645}" type="slidenum">
              <a:rPr lang="en-NZ" smtClean="0"/>
              <a:t>35</a:t>
            </a:fld>
            <a:endParaRPr lang="en-NZ"/>
          </a:p>
        </p:txBody>
      </p:sp>
    </p:spTree>
    <p:extLst>
      <p:ext uri="{BB962C8B-B14F-4D97-AF65-F5344CB8AC3E}">
        <p14:creationId xmlns:p14="http://schemas.microsoft.com/office/powerpoint/2010/main" val="2032356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84BA3-5704-EF8E-D414-A2722E82E2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CCDFCB-2553-C262-2E6C-A6AEDD232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71BC6-0611-C9CE-71C6-56E52CE59C14}"/>
              </a:ext>
            </a:extLst>
          </p:cNvPr>
          <p:cNvSpPr>
            <a:spLocks noGrp="1"/>
          </p:cNvSpPr>
          <p:nvPr>
            <p:ph type="body" idx="1"/>
          </p:nvPr>
        </p:nvSpPr>
        <p:spPr/>
        <p:txBody>
          <a:bodyPr/>
          <a:lstStyle/>
          <a:p>
            <a:pPr lvl="0"/>
            <a:r>
              <a:rPr lang="en-NZ" sz="1200" kern="1200" dirty="0">
                <a:solidFill>
                  <a:schemeClr val="tx1"/>
                </a:solidFill>
                <a:effectLst/>
                <a:latin typeface="+mn-lt"/>
                <a:ea typeface="+mn-ea"/>
                <a:cs typeface="+mn-cs"/>
              </a:rPr>
              <a:t>Smoking history vs Heart disease and Hypertension: Both of these binary features have notably higher proportions amongst ever and former categories, compared to never and no info, suggesting a contribution towards higher blood pressures. </a:t>
            </a:r>
          </a:p>
        </p:txBody>
      </p:sp>
      <p:sp>
        <p:nvSpPr>
          <p:cNvPr id="4" name="Slide Number Placeholder 3">
            <a:extLst>
              <a:ext uri="{FF2B5EF4-FFF2-40B4-BE49-F238E27FC236}">
                <a16:creationId xmlns:a16="http://schemas.microsoft.com/office/drawing/2014/main" id="{B9B8EDF6-EA92-5F35-08BB-83D23ADD6623}"/>
              </a:ext>
            </a:extLst>
          </p:cNvPr>
          <p:cNvSpPr>
            <a:spLocks noGrp="1"/>
          </p:cNvSpPr>
          <p:nvPr>
            <p:ph type="sldNum" sz="quarter" idx="5"/>
          </p:nvPr>
        </p:nvSpPr>
        <p:spPr/>
        <p:txBody>
          <a:bodyPr/>
          <a:lstStyle/>
          <a:p>
            <a:fld id="{CF23F427-AD9C-4E34-B636-4BDAC9985645}" type="slidenum">
              <a:rPr lang="en-NZ" smtClean="0"/>
              <a:t>36</a:t>
            </a:fld>
            <a:endParaRPr lang="en-NZ"/>
          </a:p>
        </p:txBody>
      </p:sp>
    </p:spTree>
    <p:extLst>
      <p:ext uri="{BB962C8B-B14F-4D97-AF65-F5344CB8AC3E}">
        <p14:creationId xmlns:p14="http://schemas.microsoft.com/office/powerpoint/2010/main" val="3851846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C78CD-62C2-ECD3-0CD0-17E790EAB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0E43E-8F18-6473-01F9-A371CA965D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86A67A-DDCC-09DE-FDC7-73A3A6F9CF00}"/>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Lastly, a brief comparison of HbA1c levels and Blood Glucose levels, separated by diabetes was conducted via a scatterplot, demonstrating a clear, upward relationship between the two features,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with non diabetics clustering in the lower left quadrant, with HbA1c values of around 4-6, and typical glucose levels of 100-160, and diabetics contrastingly clustering in the top right quadrant, with elevated HbA1c ranges (6-9) and blood glucose levels (150-300).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This comparison certainly did not break any new ground, given both of these features are well established diabetes measures, however their alignment strengthens the reliability of the datasets representation of its features, authentic or otherwise. </a:t>
            </a:r>
          </a:p>
        </p:txBody>
      </p:sp>
      <p:sp>
        <p:nvSpPr>
          <p:cNvPr id="4" name="Slide Number Placeholder 3">
            <a:extLst>
              <a:ext uri="{FF2B5EF4-FFF2-40B4-BE49-F238E27FC236}">
                <a16:creationId xmlns:a16="http://schemas.microsoft.com/office/drawing/2014/main" id="{F4991DA0-5C5A-C663-BEEF-46282A276F2D}"/>
              </a:ext>
            </a:extLst>
          </p:cNvPr>
          <p:cNvSpPr>
            <a:spLocks noGrp="1"/>
          </p:cNvSpPr>
          <p:nvPr>
            <p:ph type="sldNum" sz="quarter" idx="5"/>
          </p:nvPr>
        </p:nvSpPr>
        <p:spPr/>
        <p:txBody>
          <a:bodyPr/>
          <a:lstStyle/>
          <a:p>
            <a:fld id="{CF23F427-AD9C-4E34-B636-4BDAC9985645}" type="slidenum">
              <a:rPr lang="en-NZ" smtClean="0"/>
              <a:t>37</a:t>
            </a:fld>
            <a:endParaRPr lang="en-NZ"/>
          </a:p>
        </p:txBody>
      </p:sp>
    </p:spTree>
    <p:extLst>
      <p:ext uri="{BB962C8B-B14F-4D97-AF65-F5344CB8AC3E}">
        <p14:creationId xmlns:p14="http://schemas.microsoft.com/office/powerpoint/2010/main" val="305589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90279-0050-927F-3DD9-F60A431A6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F2917-848F-D376-95B4-DF1A52D2C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38657-9CF8-B918-FA29-CEC2E93D2458}"/>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The exploratory analysis provided a clear overview of the datasets independent, and inter-feature relationships, identifying distinct patterns amongst the various features in relation to each other, and diabetes risk.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However, whilst these discoveries highlight apparent trends, they do not confirm significant statistical difference, and so to validate our observations and assert which relationships could be supported evidentially, a series of inferential tests were next conducted. </a:t>
            </a:r>
          </a:p>
        </p:txBody>
      </p:sp>
      <p:sp>
        <p:nvSpPr>
          <p:cNvPr id="4" name="Slide Number Placeholder 3">
            <a:extLst>
              <a:ext uri="{FF2B5EF4-FFF2-40B4-BE49-F238E27FC236}">
                <a16:creationId xmlns:a16="http://schemas.microsoft.com/office/drawing/2014/main" id="{BF2F012F-56E7-B482-7299-007133CC8DAB}"/>
              </a:ext>
            </a:extLst>
          </p:cNvPr>
          <p:cNvSpPr>
            <a:spLocks noGrp="1"/>
          </p:cNvSpPr>
          <p:nvPr>
            <p:ph type="sldNum" sz="quarter" idx="5"/>
          </p:nvPr>
        </p:nvSpPr>
        <p:spPr/>
        <p:txBody>
          <a:bodyPr/>
          <a:lstStyle/>
          <a:p>
            <a:fld id="{CF23F427-AD9C-4E34-B636-4BDAC9985645}" type="slidenum">
              <a:rPr lang="en-NZ" smtClean="0"/>
              <a:t>38</a:t>
            </a:fld>
            <a:endParaRPr lang="en-NZ"/>
          </a:p>
        </p:txBody>
      </p:sp>
    </p:spTree>
    <p:extLst>
      <p:ext uri="{BB962C8B-B14F-4D97-AF65-F5344CB8AC3E}">
        <p14:creationId xmlns:p14="http://schemas.microsoft.com/office/powerpoint/2010/main" val="3060210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5A67A-8162-E719-88BB-5AE4FAF33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947D0-0AAE-435E-1347-F2FF1974A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2750B-9A1F-86E5-3F91-0A626A2719FB}"/>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Using hypothesis testing methods, this stage examines whether observed differences between the groups are likely to exist within the wider population, or, simply occurred by random chance.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All tests were conducted at a 5% significance level, with p-values below this considered statistically significant. This level indicates a 5% tolerance for false positives, consistent with common health-related research practices.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Together, these tests provide evidence-based confirmation of factors corresponding to diabetes and heart-related risk within the dataset. </a:t>
            </a:r>
          </a:p>
        </p:txBody>
      </p:sp>
      <p:sp>
        <p:nvSpPr>
          <p:cNvPr id="4" name="Slide Number Placeholder 3">
            <a:extLst>
              <a:ext uri="{FF2B5EF4-FFF2-40B4-BE49-F238E27FC236}">
                <a16:creationId xmlns:a16="http://schemas.microsoft.com/office/drawing/2014/main" id="{41BEDA27-CC3E-D2D9-A3D9-CFB817B9F7FA}"/>
              </a:ext>
            </a:extLst>
          </p:cNvPr>
          <p:cNvSpPr>
            <a:spLocks noGrp="1"/>
          </p:cNvSpPr>
          <p:nvPr>
            <p:ph type="sldNum" sz="quarter" idx="5"/>
          </p:nvPr>
        </p:nvSpPr>
        <p:spPr/>
        <p:txBody>
          <a:bodyPr/>
          <a:lstStyle/>
          <a:p>
            <a:fld id="{CF23F427-AD9C-4E34-B636-4BDAC9985645}" type="slidenum">
              <a:rPr lang="en-NZ" smtClean="0"/>
              <a:t>39</a:t>
            </a:fld>
            <a:endParaRPr lang="en-NZ"/>
          </a:p>
        </p:txBody>
      </p:sp>
    </p:spTree>
    <p:extLst>
      <p:ext uri="{BB962C8B-B14F-4D97-AF65-F5344CB8AC3E}">
        <p14:creationId xmlns:p14="http://schemas.microsoft.com/office/powerpoint/2010/main" val="269800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304F5-209F-E9E4-0130-7A14E0E63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64A5E-1991-50A8-39F3-D61DDDFC9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EBF2A-A806-5936-537D-D634CF66DE41}"/>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To contextualise a few of these variables:</a:t>
            </a:r>
          </a:p>
          <a:p>
            <a:r>
              <a:rPr lang="en-NZ" sz="1200" b="1" kern="1200" dirty="0">
                <a:solidFill>
                  <a:schemeClr val="tx1"/>
                </a:solidFill>
                <a:effectLst/>
                <a:latin typeface="+mn-lt"/>
                <a:ea typeface="+mn-ea"/>
                <a:cs typeface="+mn-cs"/>
              </a:rPr>
              <a:t>BMI</a:t>
            </a:r>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(Body Mass Index) This is a measurement of height and weight, and is often used to determine risk of heart attack and stroke, and whilst alone is not a reliable indicator of overall health, higher BMI’s are commonly associated with health complications</a:t>
            </a:r>
          </a:p>
          <a:p>
            <a:r>
              <a:rPr lang="en-NZ" sz="1200" b="1" kern="1200" dirty="0">
                <a:solidFill>
                  <a:schemeClr val="tx1"/>
                </a:solidFill>
                <a:effectLst/>
                <a:latin typeface="+mn-lt"/>
                <a:ea typeface="+mn-ea"/>
                <a:cs typeface="+mn-cs"/>
              </a:rPr>
              <a:t>Hypertension</a:t>
            </a:r>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Also known as high blood pressure, this is a long-term condition in which the force of blood against artery walls is consistently too high, and linked with many negative health concerns.</a:t>
            </a:r>
          </a:p>
          <a:p>
            <a:r>
              <a:rPr lang="en-NZ" sz="1200" b="1" kern="1200" dirty="0">
                <a:solidFill>
                  <a:schemeClr val="tx1"/>
                </a:solidFill>
                <a:effectLst/>
                <a:latin typeface="+mn-lt"/>
                <a:ea typeface="+mn-ea"/>
                <a:cs typeface="+mn-cs"/>
              </a:rPr>
              <a:t>Heart Disease</a:t>
            </a:r>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A broad term for various conditions and diseases affecting the heart and blood vessels</a:t>
            </a:r>
          </a:p>
          <a:p>
            <a:r>
              <a:rPr lang="en-NZ" sz="1200" b="1" kern="1200" dirty="0">
                <a:solidFill>
                  <a:schemeClr val="tx1"/>
                </a:solidFill>
                <a:effectLst/>
                <a:latin typeface="+mn-lt"/>
                <a:ea typeface="+mn-ea"/>
                <a:cs typeface="+mn-cs"/>
              </a:rPr>
              <a:t>HbA1c Level</a:t>
            </a:r>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Also known as glycated haemoglobin, this measurement is used to indicate average blood glucose levels over 2-3 months, used to test or diagnose diabetes. </a:t>
            </a:r>
          </a:p>
          <a:p>
            <a:r>
              <a:rPr lang="en-NZ" sz="1200" b="1" kern="1200" dirty="0">
                <a:solidFill>
                  <a:schemeClr val="tx1"/>
                </a:solidFill>
                <a:effectLst/>
                <a:latin typeface="+mn-lt"/>
                <a:ea typeface="+mn-ea"/>
                <a:cs typeface="+mn-cs"/>
              </a:rPr>
              <a:t>Blood Glucose Level</a:t>
            </a:r>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This refers to amount of blood sugar levels found in a specific sample. Often performed in timed pairs as another means of testing/diagnosing diabetes.</a:t>
            </a:r>
          </a:p>
        </p:txBody>
      </p:sp>
      <p:sp>
        <p:nvSpPr>
          <p:cNvPr id="4" name="Slide Number Placeholder 3">
            <a:extLst>
              <a:ext uri="{FF2B5EF4-FFF2-40B4-BE49-F238E27FC236}">
                <a16:creationId xmlns:a16="http://schemas.microsoft.com/office/drawing/2014/main" id="{9405FEC5-F863-86AD-FCD4-4187834E5CAA}"/>
              </a:ext>
            </a:extLst>
          </p:cNvPr>
          <p:cNvSpPr>
            <a:spLocks noGrp="1"/>
          </p:cNvSpPr>
          <p:nvPr>
            <p:ph type="sldNum" sz="quarter" idx="5"/>
          </p:nvPr>
        </p:nvSpPr>
        <p:spPr/>
        <p:txBody>
          <a:bodyPr/>
          <a:lstStyle/>
          <a:p>
            <a:fld id="{CF23F427-AD9C-4E34-B636-4BDAC9985645}" type="slidenum">
              <a:rPr lang="en-NZ" smtClean="0"/>
              <a:t>4</a:t>
            </a:fld>
            <a:endParaRPr lang="en-NZ"/>
          </a:p>
        </p:txBody>
      </p:sp>
    </p:spTree>
    <p:extLst>
      <p:ext uri="{BB962C8B-B14F-4D97-AF65-F5344CB8AC3E}">
        <p14:creationId xmlns:p14="http://schemas.microsoft.com/office/powerpoint/2010/main" val="10133177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12F23-406A-5B34-67D1-2F5E2EFB5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B9A2F-6F6D-B09B-7D48-324B045B40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78F196-1123-56AD-779A-CDFC0F1C7F7B}"/>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Based on patterns observed during initial analysis, four targeted hypotheses were developed to gain statistical inference on the strength of the key relationships between the selected features, comparing means and proportions for continuous categorical features respectively.</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Specifically, tests were used to examine whether;</a:t>
            </a:r>
          </a:p>
          <a:p>
            <a:endParaRPr lang="en-NZ"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BMI differs between diabetic and non diabetic individuals</a:t>
            </a:r>
          </a:p>
          <a:p>
            <a:pPr lvl="0"/>
            <a:r>
              <a:rPr lang="en-NZ" sz="1200" kern="1200" dirty="0">
                <a:solidFill>
                  <a:schemeClr val="tx1"/>
                </a:solidFill>
                <a:effectLst/>
                <a:latin typeface="+mn-lt"/>
                <a:ea typeface="+mn-ea"/>
                <a:cs typeface="+mn-cs"/>
              </a:rPr>
              <a:t>Heart disease presence differs between gender</a:t>
            </a:r>
          </a:p>
          <a:p>
            <a:pPr lvl="0"/>
            <a:r>
              <a:rPr lang="en-NZ" sz="1200" kern="1200" dirty="0">
                <a:solidFill>
                  <a:schemeClr val="tx1"/>
                </a:solidFill>
                <a:effectLst/>
                <a:latin typeface="+mn-lt"/>
                <a:ea typeface="+mn-ea"/>
                <a:cs typeface="+mn-cs"/>
              </a:rPr>
              <a:t>Heart disease presence differs between smoking status</a:t>
            </a:r>
          </a:p>
          <a:p>
            <a:pPr lvl="0"/>
            <a:r>
              <a:rPr lang="en-NZ" sz="1200" kern="1200" dirty="0">
                <a:solidFill>
                  <a:schemeClr val="tx1"/>
                </a:solidFill>
                <a:effectLst/>
                <a:latin typeface="+mn-lt"/>
                <a:ea typeface="+mn-ea"/>
                <a:cs typeface="+mn-cs"/>
              </a:rPr>
              <a:t>Heart disease and diabetes occur independently </a:t>
            </a:r>
          </a:p>
        </p:txBody>
      </p:sp>
      <p:sp>
        <p:nvSpPr>
          <p:cNvPr id="4" name="Slide Number Placeholder 3">
            <a:extLst>
              <a:ext uri="{FF2B5EF4-FFF2-40B4-BE49-F238E27FC236}">
                <a16:creationId xmlns:a16="http://schemas.microsoft.com/office/drawing/2014/main" id="{388302C3-5023-571D-9026-F55DF815DA62}"/>
              </a:ext>
            </a:extLst>
          </p:cNvPr>
          <p:cNvSpPr>
            <a:spLocks noGrp="1"/>
          </p:cNvSpPr>
          <p:nvPr>
            <p:ph type="sldNum" sz="quarter" idx="5"/>
          </p:nvPr>
        </p:nvSpPr>
        <p:spPr/>
        <p:txBody>
          <a:bodyPr/>
          <a:lstStyle/>
          <a:p>
            <a:fld id="{CF23F427-AD9C-4E34-B636-4BDAC9985645}" type="slidenum">
              <a:rPr lang="en-NZ" smtClean="0"/>
              <a:t>40</a:t>
            </a:fld>
            <a:endParaRPr lang="en-NZ"/>
          </a:p>
        </p:txBody>
      </p:sp>
    </p:spTree>
    <p:extLst>
      <p:ext uri="{BB962C8B-B14F-4D97-AF65-F5344CB8AC3E}">
        <p14:creationId xmlns:p14="http://schemas.microsoft.com/office/powerpoint/2010/main" val="1627926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BC2DB-F525-95D7-FC57-232EB63AE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48FA1-C133-4117-77C8-7FF62860C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E73184-5B57-BFCC-6361-D69F6ED91120}"/>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For our first hypothesis, we want to evaluate whether BMI is linked to diabetes, for which we will use the t-test method, given BMI is a continuous feature, and diabetes binary. </a:t>
            </a:r>
          </a:p>
          <a:p>
            <a:endParaRPr lang="en-NZ"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CBCB1DD-BEEA-24B8-8330-E2D128AB1044}"/>
              </a:ext>
            </a:extLst>
          </p:cNvPr>
          <p:cNvSpPr>
            <a:spLocks noGrp="1"/>
          </p:cNvSpPr>
          <p:nvPr>
            <p:ph type="sldNum" sz="quarter" idx="5"/>
          </p:nvPr>
        </p:nvSpPr>
        <p:spPr/>
        <p:txBody>
          <a:bodyPr/>
          <a:lstStyle/>
          <a:p>
            <a:fld id="{CF23F427-AD9C-4E34-B636-4BDAC9985645}" type="slidenum">
              <a:rPr lang="en-NZ" smtClean="0"/>
              <a:t>41</a:t>
            </a:fld>
            <a:endParaRPr lang="en-NZ"/>
          </a:p>
        </p:txBody>
      </p:sp>
    </p:spTree>
    <p:extLst>
      <p:ext uri="{BB962C8B-B14F-4D97-AF65-F5344CB8AC3E}">
        <p14:creationId xmlns:p14="http://schemas.microsoft.com/office/powerpoint/2010/main" val="3576775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2A2BD-F86E-33E5-1203-040B66AF5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0425DA-5215-6D46-F638-CC28C191C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7406B2-47CA-938C-C22E-32D9CF2451D2}"/>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We first run a quick summary, to visualise the number of samples, mean and standard deviation of each group, which shows us that on average, individuals with diabetes exhibit a higher BMI of around 32% vs 27% for those without. </a:t>
            </a:r>
          </a:p>
        </p:txBody>
      </p:sp>
      <p:sp>
        <p:nvSpPr>
          <p:cNvPr id="4" name="Slide Number Placeholder 3">
            <a:extLst>
              <a:ext uri="{FF2B5EF4-FFF2-40B4-BE49-F238E27FC236}">
                <a16:creationId xmlns:a16="http://schemas.microsoft.com/office/drawing/2014/main" id="{282ADC6F-1878-5532-EC22-61AA02F91F0A}"/>
              </a:ext>
            </a:extLst>
          </p:cNvPr>
          <p:cNvSpPr>
            <a:spLocks noGrp="1"/>
          </p:cNvSpPr>
          <p:nvPr>
            <p:ph type="sldNum" sz="quarter" idx="5"/>
          </p:nvPr>
        </p:nvSpPr>
        <p:spPr/>
        <p:txBody>
          <a:bodyPr/>
          <a:lstStyle/>
          <a:p>
            <a:fld id="{CF23F427-AD9C-4E34-B636-4BDAC9985645}" type="slidenum">
              <a:rPr lang="en-NZ" smtClean="0"/>
              <a:t>42</a:t>
            </a:fld>
            <a:endParaRPr lang="en-NZ"/>
          </a:p>
        </p:txBody>
      </p:sp>
    </p:spTree>
    <p:extLst>
      <p:ext uri="{BB962C8B-B14F-4D97-AF65-F5344CB8AC3E}">
        <p14:creationId xmlns:p14="http://schemas.microsoft.com/office/powerpoint/2010/main" val="2546679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A2578-C402-EEF0-DF25-05224B2CF0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6D8800-6DB1-0C47-2E8F-ECDEE51072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BFAEA-6BC4-B849-1E6C-D86E21181E43}"/>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We can now run our t-test; We can see a monumental standardised difference between the two sample means via our t-statistic of -60.27, which is far removed from what could be produced by random chance.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We can also infer extremely reliable estimations with a very large degree of freedom of 9,655.</a:t>
            </a:r>
          </a:p>
        </p:txBody>
      </p:sp>
      <p:sp>
        <p:nvSpPr>
          <p:cNvPr id="4" name="Slide Number Placeholder 3">
            <a:extLst>
              <a:ext uri="{FF2B5EF4-FFF2-40B4-BE49-F238E27FC236}">
                <a16:creationId xmlns:a16="http://schemas.microsoft.com/office/drawing/2014/main" id="{1CCCD5BB-3F05-5FC3-965C-A8EB30B6997C}"/>
              </a:ext>
            </a:extLst>
          </p:cNvPr>
          <p:cNvSpPr>
            <a:spLocks noGrp="1"/>
          </p:cNvSpPr>
          <p:nvPr>
            <p:ph type="sldNum" sz="quarter" idx="5"/>
          </p:nvPr>
        </p:nvSpPr>
        <p:spPr/>
        <p:txBody>
          <a:bodyPr/>
          <a:lstStyle/>
          <a:p>
            <a:fld id="{CF23F427-AD9C-4E34-B636-4BDAC9985645}" type="slidenum">
              <a:rPr lang="en-NZ" smtClean="0"/>
              <a:t>43</a:t>
            </a:fld>
            <a:endParaRPr lang="en-NZ"/>
          </a:p>
        </p:txBody>
      </p:sp>
    </p:spTree>
    <p:extLst>
      <p:ext uri="{BB962C8B-B14F-4D97-AF65-F5344CB8AC3E}">
        <p14:creationId xmlns:p14="http://schemas.microsoft.com/office/powerpoint/2010/main" val="1403231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A0673-E3EB-F798-FE4A-1FB7A0F7B2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90109C-C917-F5A9-0298-05F98C20DB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3BB76-A8EC-92A1-6F86-927CF5410A14}"/>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With an extremely small p-value, far less than 0.05, we have strong evidence that diabetics and non-diabetics do not share the same average BMI, and thus we reject the null hypothesis.</a:t>
            </a:r>
          </a:p>
        </p:txBody>
      </p:sp>
      <p:sp>
        <p:nvSpPr>
          <p:cNvPr id="4" name="Slide Number Placeholder 3">
            <a:extLst>
              <a:ext uri="{FF2B5EF4-FFF2-40B4-BE49-F238E27FC236}">
                <a16:creationId xmlns:a16="http://schemas.microsoft.com/office/drawing/2014/main" id="{7F9383D3-2E17-BB10-B662-8CE32F45BADD}"/>
              </a:ext>
            </a:extLst>
          </p:cNvPr>
          <p:cNvSpPr>
            <a:spLocks noGrp="1"/>
          </p:cNvSpPr>
          <p:nvPr>
            <p:ph type="sldNum" sz="quarter" idx="5"/>
          </p:nvPr>
        </p:nvSpPr>
        <p:spPr/>
        <p:txBody>
          <a:bodyPr/>
          <a:lstStyle/>
          <a:p>
            <a:fld id="{CF23F427-AD9C-4E34-B636-4BDAC9985645}" type="slidenum">
              <a:rPr lang="en-NZ" smtClean="0"/>
              <a:t>44</a:t>
            </a:fld>
            <a:endParaRPr lang="en-NZ"/>
          </a:p>
        </p:txBody>
      </p:sp>
    </p:spTree>
    <p:extLst>
      <p:ext uri="{BB962C8B-B14F-4D97-AF65-F5344CB8AC3E}">
        <p14:creationId xmlns:p14="http://schemas.microsoft.com/office/powerpoint/2010/main" val="2111360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8C673-76AA-3212-ED48-FFA66B6D9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8DCAA-680F-169C-746C-084A34852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CFF29-321B-4846-BDEA-DC54745D77F0}"/>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For our next hypothesis, we are evaluating whether heart disease presence differs by gender. Since both our features for this test are categorical, the chi-square test will be utilised to identify association between their frequencies. </a:t>
            </a:r>
          </a:p>
        </p:txBody>
      </p:sp>
      <p:sp>
        <p:nvSpPr>
          <p:cNvPr id="4" name="Slide Number Placeholder 3">
            <a:extLst>
              <a:ext uri="{FF2B5EF4-FFF2-40B4-BE49-F238E27FC236}">
                <a16:creationId xmlns:a16="http://schemas.microsoft.com/office/drawing/2014/main" id="{A3B23ACF-ACEE-C0BF-BA14-590901E2557C}"/>
              </a:ext>
            </a:extLst>
          </p:cNvPr>
          <p:cNvSpPr>
            <a:spLocks noGrp="1"/>
          </p:cNvSpPr>
          <p:nvPr>
            <p:ph type="sldNum" sz="quarter" idx="5"/>
          </p:nvPr>
        </p:nvSpPr>
        <p:spPr/>
        <p:txBody>
          <a:bodyPr/>
          <a:lstStyle/>
          <a:p>
            <a:fld id="{CF23F427-AD9C-4E34-B636-4BDAC9985645}" type="slidenum">
              <a:rPr lang="en-NZ" smtClean="0"/>
              <a:t>45</a:t>
            </a:fld>
            <a:endParaRPr lang="en-NZ"/>
          </a:p>
        </p:txBody>
      </p:sp>
    </p:spTree>
    <p:extLst>
      <p:ext uri="{BB962C8B-B14F-4D97-AF65-F5344CB8AC3E}">
        <p14:creationId xmlns:p14="http://schemas.microsoft.com/office/powerpoint/2010/main" val="2960996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C398D-5125-E43F-5A0E-293F5C270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C14E2A-09DF-33CD-88F1-3249928FC3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6941EB-86DF-1516-63EE-07268D9D2241}"/>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As with the last test, we first want to visualise a quick summary to understand the data we are dealing with, which we can do by setting up a cross tab, and manually calculating the proportions.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This immediately demonstrates a 2.7% prevalence of heart disease amongst the female population, compared to 5.7% for males.</a:t>
            </a:r>
          </a:p>
        </p:txBody>
      </p:sp>
      <p:sp>
        <p:nvSpPr>
          <p:cNvPr id="4" name="Slide Number Placeholder 3">
            <a:extLst>
              <a:ext uri="{FF2B5EF4-FFF2-40B4-BE49-F238E27FC236}">
                <a16:creationId xmlns:a16="http://schemas.microsoft.com/office/drawing/2014/main" id="{D6253946-1592-3C1E-24D0-432053CC0327}"/>
              </a:ext>
            </a:extLst>
          </p:cNvPr>
          <p:cNvSpPr>
            <a:spLocks noGrp="1"/>
          </p:cNvSpPr>
          <p:nvPr>
            <p:ph type="sldNum" sz="quarter" idx="5"/>
          </p:nvPr>
        </p:nvSpPr>
        <p:spPr/>
        <p:txBody>
          <a:bodyPr/>
          <a:lstStyle/>
          <a:p>
            <a:fld id="{CF23F427-AD9C-4E34-B636-4BDAC9985645}" type="slidenum">
              <a:rPr lang="en-NZ" smtClean="0"/>
              <a:t>46</a:t>
            </a:fld>
            <a:endParaRPr lang="en-NZ"/>
          </a:p>
        </p:txBody>
      </p:sp>
    </p:spTree>
    <p:extLst>
      <p:ext uri="{BB962C8B-B14F-4D97-AF65-F5344CB8AC3E}">
        <p14:creationId xmlns:p14="http://schemas.microsoft.com/office/powerpoint/2010/main" val="36208477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94630-ED51-49A0-754C-FB737C8296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96C6E9-DC81-6797-8CA3-F7E82CEDC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BD1DC-7C8D-1D25-25C4-03BA690D8076}"/>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Our chi-square test’s x-squared</a:t>
            </a:r>
            <a:r>
              <a:rPr lang="en-NZ" sz="1200" kern="1200" baseline="30000" dirty="0">
                <a:solidFill>
                  <a:schemeClr val="tx1"/>
                </a:solidFill>
                <a:effectLst/>
                <a:latin typeface="+mn-lt"/>
                <a:ea typeface="+mn-ea"/>
                <a:cs typeface="+mn-cs"/>
              </a:rPr>
              <a:t> </a:t>
            </a:r>
            <a:r>
              <a:rPr lang="en-NZ" sz="1200" kern="1200" dirty="0">
                <a:solidFill>
                  <a:schemeClr val="tx1"/>
                </a:solidFill>
                <a:effectLst/>
                <a:latin typeface="+mn-lt"/>
                <a:ea typeface="+mn-ea"/>
                <a:cs typeface="+mn-cs"/>
              </a:rPr>
              <a:t>statistic of 605.7 is very large, reassuring us that the observed differences are far beyond random chance provision. The p-value is once again extremely small, essentially zero, and far less than 0.05; </a:t>
            </a:r>
          </a:p>
        </p:txBody>
      </p:sp>
      <p:sp>
        <p:nvSpPr>
          <p:cNvPr id="4" name="Slide Number Placeholder 3">
            <a:extLst>
              <a:ext uri="{FF2B5EF4-FFF2-40B4-BE49-F238E27FC236}">
                <a16:creationId xmlns:a16="http://schemas.microsoft.com/office/drawing/2014/main" id="{421F7CD0-713F-9BE6-23FA-CD986DDFE7D4}"/>
              </a:ext>
            </a:extLst>
          </p:cNvPr>
          <p:cNvSpPr>
            <a:spLocks noGrp="1"/>
          </p:cNvSpPr>
          <p:nvPr>
            <p:ph type="sldNum" sz="quarter" idx="5"/>
          </p:nvPr>
        </p:nvSpPr>
        <p:spPr/>
        <p:txBody>
          <a:bodyPr/>
          <a:lstStyle/>
          <a:p>
            <a:fld id="{CF23F427-AD9C-4E34-B636-4BDAC9985645}" type="slidenum">
              <a:rPr lang="en-NZ" smtClean="0"/>
              <a:t>47</a:t>
            </a:fld>
            <a:endParaRPr lang="en-NZ"/>
          </a:p>
        </p:txBody>
      </p:sp>
    </p:spTree>
    <p:extLst>
      <p:ext uri="{BB962C8B-B14F-4D97-AF65-F5344CB8AC3E}">
        <p14:creationId xmlns:p14="http://schemas.microsoft.com/office/powerpoint/2010/main" val="3719050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613AE-3295-3FD8-3194-1F86C19A6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58A7B-D14C-DF47-5914-8B0858EFC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64401-7175-428C-18CE-ACBCE60953D3}"/>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we reject the null hypothesis, indicating there is strong statistical evidence that the proportion of heart disease cases differs between genders. </a:t>
            </a:r>
          </a:p>
        </p:txBody>
      </p:sp>
      <p:sp>
        <p:nvSpPr>
          <p:cNvPr id="4" name="Slide Number Placeholder 3">
            <a:extLst>
              <a:ext uri="{FF2B5EF4-FFF2-40B4-BE49-F238E27FC236}">
                <a16:creationId xmlns:a16="http://schemas.microsoft.com/office/drawing/2014/main" id="{F548DABE-F8D1-4721-D068-693561244600}"/>
              </a:ext>
            </a:extLst>
          </p:cNvPr>
          <p:cNvSpPr>
            <a:spLocks noGrp="1"/>
          </p:cNvSpPr>
          <p:nvPr>
            <p:ph type="sldNum" sz="quarter" idx="5"/>
          </p:nvPr>
        </p:nvSpPr>
        <p:spPr/>
        <p:txBody>
          <a:bodyPr/>
          <a:lstStyle/>
          <a:p>
            <a:fld id="{CF23F427-AD9C-4E34-B636-4BDAC9985645}" type="slidenum">
              <a:rPr lang="en-NZ" smtClean="0"/>
              <a:t>48</a:t>
            </a:fld>
            <a:endParaRPr lang="en-NZ"/>
          </a:p>
        </p:txBody>
      </p:sp>
    </p:spTree>
    <p:extLst>
      <p:ext uri="{BB962C8B-B14F-4D97-AF65-F5344CB8AC3E}">
        <p14:creationId xmlns:p14="http://schemas.microsoft.com/office/powerpoint/2010/main" val="3418477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400B1-4B0D-109D-079D-5C5E7C3FE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3655A-DBA7-A3ED-A3C4-100096F13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2AA18-CE30-530A-8B52-D90865BC5EE3}"/>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Following the prior established process, we once again rely on the chi-square test for this one, given the categorical nature of our features, and begin with a cross tab and manual proportion calculation. </a:t>
            </a:r>
          </a:p>
        </p:txBody>
      </p:sp>
      <p:sp>
        <p:nvSpPr>
          <p:cNvPr id="4" name="Slide Number Placeholder 3">
            <a:extLst>
              <a:ext uri="{FF2B5EF4-FFF2-40B4-BE49-F238E27FC236}">
                <a16:creationId xmlns:a16="http://schemas.microsoft.com/office/drawing/2014/main" id="{989E554F-948E-B859-4415-C4A0742BE86C}"/>
              </a:ext>
            </a:extLst>
          </p:cNvPr>
          <p:cNvSpPr>
            <a:spLocks noGrp="1"/>
          </p:cNvSpPr>
          <p:nvPr>
            <p:ph type="sldNum" sz="quarter" idx="5"/>
          </p:nvPr>
        </p:nvSpPr>
        <p:spPr/>
        <p:txBody>
          <a:bodyPr/>
          <a:lstStyle/>
          <a:p>
            <a:fld id="{CF23F427-AD9C-4E34-B636-4BDAC9985645}" type="slidenum">
              <a:rPr lang="en-NZ" smtClean="0"/>
              <a:t>49</a:t>
            </a:fld>
            <a:endParaRPr lang="en-NZ"/>
          </a:p>
        </p:txBody>
      </p:sp>
    </p:spTree>
    <p:extLst>
      <p:ext uri="{BB962C8B-B14F-4D97-AF65-F5344CB8AC3E}">
        <p14:creationId xmlns:p14="http://schemas.microsoft.com/office/powerpoint/2010/main" val="3637096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4B149-CBB9-3F3B-74AD-D8D6D247E1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53B90-7D32-C4B2-4C20-21FB21B2D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B69BB1-DC29-6CF4-B8DB-441C4765F09A}"/>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This dataset is tidy, with each row representing a unique individual, and each column representing a distinctive category. It supports the </a:t>
            </a:r>
            <a:r>
              <a:rPr lang="en-NZ" sz="1200" kern="1200" dirty="0" err="1">
                <a:solidFill>
                  <a:schemeClr val="tx1"/>
                </a:solidFill>
                <a:effectLst/>
                <a:latin typeface="+mn-lt"/>
                <a:ea typeface="+mn-ea"/>
                <a:cs typeface="+mn-cs"/>
              </a:rPr>
              <a:t>the</a:t>
            </a:r>
            <a:r>
              <a:rPr lang="en-NZ" sz="1200" kern="1200" dirty="0">
                <a:solidFill>
                  <a:schemeClr val="tx1"/>
                </a:solidFill>
                <a:effectLst/>
                <a:latin typeface="+mn-lt"/>
                <a:ea typeface="+mn-ea"/>
                <a:cs typeface="+mn-cs"/>
              </a:rPr>
              <a:t> exploration of several key statistical measures, including: Measures of central tendency, Measures of dispersion and Correlation.</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The dataset is claimed to be genuine, however the author has declined to provide information on collection strategy, source, etc, which both raises ethical concerns, and questions its validity.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With this in mind – depending on the realistic nature of the data – it may be useful for learning and study, but not so much for scientific reporting and practical predictive models. </a:t>
            </a:r>
          </a:p>
        </p:txBody>
      </p:sp>
      <p:sp>
        <p:nvSpPr>
          <p:cNvPr id="4" name="Slide Number Placeholder 3">
            <a:extLst>
              <a:ext uri="{FF2B5EF4-FFF2-40B4-BE49-F238E27FC236}">
                <a16:creationId xmlns:a16="http://schemas.microsoft.com/office/drawing/2014/main" id="{65332612-2AEF-29AE-81B6-57879A984A54}"/>
              </a:ext>
            </a:extLst>
          </p:cNvPr>
          <p:cNvSpPr>
            <a:spLocks noGrp="1"/>
          </p:cNvSpPr>
          <p:nvPr>
            <p:ph type="sldNum" sz="quarter" idx="5"/>
          </p:nvPr>
        </p:nvSpPr>
        <p:spPr/>
        <p:txBody>
          <a:bodyPr/>
          <a:lstStyle/>
          <a:p>
            <a:fld id="{CF23F427-AD9C-4E34-B636-4BDAC9985645}" type="slidenum">
              <a:rPr lang="en-NZ" smtClean="0"/>
              <a:t>5</a:t>
            </a:fld>
            <a:endParaRPr lang="en-NZ"/>
          </a:p>
        </p:txBody>
      </p:sp>
    </p:spTree>
    <p:extLst>
      <p:ext uri="{BB962C8B-B14F-4D97-AF65-F5344CB8AC3E}">
        <p14:creationId xmlns:p14="http://schemas.microsoft.com/office/powerpoint/2010/main" val="2908944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CADE-FA6B-EC5A-4CF2-946110659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57DAF6-525E-9857-C870-7482B9C24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4252E2-795B-1E68-CBEF-3B11863C97DF}"/>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As established earlier in the plot visualisations, we can observe a variety of proportions amongst the various smoking history categories, notably a 9.7% presence of heart disease amongst former smokers, and 3.1% to 2.6% for never and no info, respectively.</a:t>
            </a:r>
          </a:p>
        </p:txBody>
      </p:sp>
      <p:sp>
        <p:nvSpPr>
          <p:cNvPr id="4" name="Slide Number Placeholder 3">
            <a:extLst>
              <a:ext uri="{FF2B5EF4-FFF2-40B4-BE49-F238E27FC236}">
                <a16:creationId xmlns:a16="http://schemas.microsoft.com/office/drawing/2014/main" id="{84012A57-5903-9F41-0934-FD3240786B9A}"/>
              </a:ext>
            </a:extLst>
          </p:cNvPr>
          <p:cNvSpPr>
            <a:spLocks noGrp="1"/>
          </p:cNvSpPr>
          <p:nvPr>
            <p:ph type="sldNum" sz="quarter" idx="5"/>
          </p:nvPr>
        </p:nvSpPr>
        <p:spPr/>
        <p:txBody>
          <a:bodyPr/>
          <a:lstStyle/>
          <a:p>
            <a:fld id="{CF23F427-AD9C-4E34-B636-4BDAC9985645}" type="slidenum">
              <a:rPr lang="en-NZ" smtClean="0"/>
              <a:t>50</a:t>
            </a:fld>
            <a:endParaRPr lang="en-NZ"/>
          </a:p>
        </p:txBody>
      </p:sp>
    </p:spTree>
    <p:extLst>
      <p:ext uri="{BB962C8B-B14F-4D97-AF65-F5344CB8AC3E}">
        <p14:creationId xmlns:p14="http://schemas.microsoft.com/office/powerpoint/2010/main" val="5010281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8C6A-E0A7-C0D7-49B0-73A3EB4BC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9D13C-83EE-6829-6A6C-C880D5341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B12745-89F4-2259-3C5C-696CE7F083A6}"/>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Our chi-square test immediately supports this, with an even larger x-squared</a:t>
            </a:r>
            <a:r>
              <a:rPr lang="en-NZ" sz="1200" kern="1200" baseline="30000" dirty="0">
                <a:solidFill>
                  <a:schemeClr val="tx1"/>
                </a:solidFill>
                <a:effectLst/>
                <a:latin typeface="+mn-lt"/>
                <a:ea typeface="+mn-ea"/>
                <a:cs typeface="+mn-cs"/>
              </a:rPr>
              <a:t> </a:t>
            </a:r>
            <a:r>
              <a:rPr lang="en-NZ" sz="1200" kern="1200" dirty="0">
                <a:solidFill>
                  <a:schemeClr val="tx1"/>
                </a:solidFill>
                <a:effectLst/>
                <a:latin typeface="+mn-lt"/>
                <a:ea typeface="+mn-ea"/>
                <a:cs typeface="+mn-cs"/>
              </a:rPr>
              <a:t>statistic of 1229.1, and another p-value less than 0.05; </a:t>
            </a:r>
          </a:p>
        </p:txBody>
      </p:sp>
      <p:sp>
        <p:nvSpPr>
          <p:cNvPr id="4" name="Slide Number Placeholder 3">
            <a:extLst>
              <a:ext uri="{FF2B5EF4-FFF2-40B4-BE49-F238E27FC236}">
                <a16:creationId xmlns:a16="http://schemas.microsoft.com/office/drawing/2014/main" id="{84635DEC-C19F-D77A-167D-06E042A89ACA}"/>
              </a:ext>
            </a:extLst>
          </p:cNvPr>
          <p:cNvSpPr>
            <a:spLocks noGrp="1"/>
          </p:cNvSpPr>
          <p:nvPr>
            <p:ph type="sldNum" sz="quarter" idx="5"/>
          </p:nvPr>
        </p:nvSpPr>
        <p:spPr/>
        <p:txBody>
          <a:bodyPr/>
          <a:lstStyle/>
          <a:p>
            <a:fld id="{CF23F427-AD9C-4E34-B636-4BDAC9985645}" type="slidenum">
              <a:rPr lang="en-NZ" smtClean="0"/>
              <a:t>51</a:t>
            </a:fld>
            <a:endParaRPr lang="en-NZ"/>
          </a:p>
        </p:txBody>
      </p:sp>
    </p:spTree>
    <p:extLst>
      <p:ext uri="{BB962C8B-B14F-4D97-AF65-F5344CB8AC3E}">
        <p14:creationId xmlns:p14="http://schemas.microsoft.com/office/powerpoint/2010/main" val="22510507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8190C-19E0-E165-A5BD-36DFE4E78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F08B3-1CCA-1E8B-DF08-E9C739846F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7CC983-729E-FD87-0665-4F583ABD5894}"/>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we reject the null hypothesis, indicating a statistically significant association between smoking history and heart disease. </a:t>
            </a:r>
          </a:p>
        </p:txBody>
      </p:sp>
      <p:sp>
        <p:nvSpPr>
          <p:cNvPr id="4" name="Slide Number Placeholder 3">
            <a:extLst>
              <a:ext uri="{FF2B5EF4-FFF2-40B4-BE49-F238E27FC236}">
                <a16:creationId xmlns:a16="http://schemas.microsoft.com/office/drawing/2014/main" id="{F3FFCED4-D394-08B7-A7B4-C6EB48DE3F0A}"/>
              </a:ext>
            </a:extLst>
          </p:cNvPr>
          <p:cNvSpPr>
            <a:spLocks noGrp="1"/>
          </p:cNvSpPr>
          <p:nvPr>
            <p:ph type="sldNum" sz="quarter" idx="5"/>
          </p:nvPr>
        </p:nvSpPr>
        <p:spPr/>
        <p:txBody>
          <a:bodyPr/>
          <a:lstStyle/>
          <a:p>
            <a:fld id="{CF23F427-AD9C-4E34-B636-4BDAC9985645}" type="slidenum">
              <a:rPr lang="en-NZ" smtClean="0"/>
              <a:t>52</a:t>
            </a:fld>
            <a:endParaRPr lang="en-NZ"/>
          </a:p>
        </p:txBody>
      </p:sp>
    </p:spTree>
    <p:extLst>
      <p:ext uri="{BB962C8B-B14F-4D97-AF65-F5344CB8AC3E}">
        <p14:creationId xmlns:p14="http://schemas.microsoft.com/office/powerpoint/2010/main" val="577186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6F29C-6880-0EBF-C244-7A6911F480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3C21B-6E34-9444-947D-8B85704CC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2760A4-33EA-B5F4-EEE4-39B418594AA8}"/>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Our final test now determines the dependence of our two binary features; our output feature of diabetes, and heart disease, which we have now established links to in regards to both gender and smoking history. </a:t>
            </a:r>
          </a:p>
        </p:txBody>
      </p:sp>
      <p:sp>
        <p:nvSpPr>
          <p:cNvPr id="4" name="Slide Number Placeholder 3">
            <a:extLst>
              <a:ext uri="{FF2B5EF4-FFF2-40B4-BE49-F238E27FC236}">
                <a16:creationId xmlns:a16="http://schemas.microsoft.com/office/drawing/2014/main" id="{8DCAA588-DD5F-7DE5-E54E-0D717F25C913}"/>
              </a:ext>
            </a:extLst>
          </p:cNvPr>
          <p:cNvSpPr>
            <a:spLocks noGrp="1"/>
          </p:cNvSpPr>
          <p:nvPr>
            <p:ph type="sldNum" sz="quarter" idx="5"/>
          </p:nvPr>
        </p:nvSpPr>
        <p:spPr/>
        <p:txBody>
          <a:bodyPr/>
          <a:lstStyle/>
          <a:p>
            <a:fld id="{CF23F427-AD9C-4E34-B636-4BDAC9985645}" type="slidenum">
              <a:rPr lang="en-NZ" smtClean="0"/>
              <a:t>53</a:t>
            </a:fld>
            <a:endParaRPr lang="en-NZ"/>
          </a:p>
        </p:txBody>
      </p:sp>
    </p:spTree>
    <p:extLst>
      <p:ext uri="{BB962C8B-B14F-4D97-AF65-F5344CB8AC3E}">
        <p14:creationId xmlns:p14="http://schemas.microsoft.com/office/powerpoint/2010/main" val="1492370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4DA8B-AF00-D490-B5DF-12FE3F9F5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5AA79C-D8EE-487D-07F2-A81863CD8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8F1FEE-D3B6-C13E-3286-D106B4158AFA}"/>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All good things come in threes; we will be using the chi-squared test for our final test, and once again begin with a cross tab and proportion calculations,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which once again provides immediate notable observational difference of 32.1% prevalence of diabetes in those with heart disease, vs 7.6% for those without. </a:t>
            </a:r>
          </a:p>
        </p:txBody>
      </p:sp>
      <p:sp>
        <p:nvSpPr>
          <p:cNvPr id="4" name="Slide Number Placeholder 3">
            <a:extLst>
              <a:ext uri="{FF2B5EF4-FFF2-40B4-BE49-F238E27FC236}">
                <a16:creationId xmlns:a16="http://schemas.microsoft.com/office/drawing/2014/main" id="{670B5366-E636-0BD3-6F43-8CEF13994457}"/>
              </a:ext>
            </a:extLst>
          </p:cNvPr>
          <p:cNvSpPr>
            <a:spLocks noGrp="1"/>
          </p:cNvSpPr>
          <p:nvPr>
            <p:ph type="sldNum" sz="quarter" idx="5"/>
          </p:nvPr>
        </p:nvSpPr>
        <p:spPr/>
        <p:txBody>
          <a:bodyPr/>
          <a:lstStyle/>
          <a:p>
            <a:fld id="{CF23F427-AD9C-4E34-B636-4BDAC9985645}" type="slidenum">
              <a:rPr lang="en-NZ" smtClean="0"/>
              <a:t>54</a:t>
            </a:fld>
            <a:endParaRPr lang="en-NZ"/>
          </a:p>
        </p:txBody>
      </p:sp>
    </p:spTree>
    <p:extLst>
      <p:ext uri="{BB962C8B-B14F-4D97-AF65-F5344CB8AC3E}">
        <p14:creationId xmlns:p14="http://schemas.microsoft.com/office/powerpoint/2010/main" val="12049092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67CE-6807-95AE-7585-454D1209C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B37C0-0F7E-BA11-6D9A-53C3C31AD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1736C9-CB54-BE54-A8B1-B2D5921ED93E}"/>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Our chi-squared test provides the strongest x-squared statistic yet of 2945, and, a p-value of less than 0.05; </a:t>
            </a:r>
          </a:p>
        </p:txBody>
      </p:sp>
      <p:sp>
        <p:nvSpPr>
          <p:cNvPr id="4" name="Slide Number Placeholder 3">
            <a:extLst>
              <a:ext uri="{FF2B5EF4-FFF2-40B4-BE49-F238E27FC236}">
                <a16:creationId xmlns:a16="http://schemas.microsoft.com/office/drawing/2014/main" id="{7363F53E-3D0B-CF58-7AE4-E25456B9BBFD}"/>
              </a:ext>
            </a:extLst>
          </p:cNvPr>
          <p:cNvSpPr>
            <a:spLocks noGrp="1"/>
          </p:cNvSpPr>
          <p:nvPr>
            <p:ph type="sldNum" sz="quarter" idx="5"/>
          </p:nvPr>
        </p:nvSpPr>
        <p:spPr/>
        <p:txBody>
          <a:bodyPr/>
          <a:lstStyle/>
          <a:p>
            <a:fld id="{CF23F427-AD9C-4E34-B636-4BDAC9985645}" type="slidenum">
              <a:rPr lang="en-NZ" smtClean="0"/>
              <a:t>55</a:t>
            </a:fld>
            <a:endParaRPr lang="en-NZ"/>
          </a:p>
        </p:txBody>
      </p:sp>
    </p:spTree>
    <p:extLst>
      <p:ext uri="{BB962C8B-B14F-4D97-AF65-F5344CB8AC3E}">
        <p14:creationId xmlns:p14="http://schemas.microsoft.com/office/powerpoint/2010/main" val="408527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37785-68A8-DD68-E19A-545D0A44C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F2CF2-8D6E-C511-C2E7-1691392938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A79DE-DB1A-B263-47D3-B98CAF80D557}"/>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we reject the null hypothesis, indicating the association between the two features is statistically significant, indicating that diabetes and heart disease frequently co-exist. </a:t>
            </a:r>
          </a:p>
        </p:txBody>
      </p:sp>
      <p:sp>
        <p:nvSpPr>
          <p:cNvPr id="4" name="Slide Number Placeholder 3">
            <a:extLst>
              <a:ext uri="{FF2B5EF4-FFF2-40B4-BE49-F238E27FC236}">
                <a16:creationId xmlns:a16="http://schemas.microsoft.com/office/drawing/2014/main" id="{74A9C2AA-AD15-1195-C73E-D01AC5F80E01}"/>
              </a:ext>
            </a:extLst>
          </p:cNvPr>
          <p:cNvSpPr>
            <a:spLocks noGrp="1"/>
          </p:cNvSpPr>
          <p:nvPr>
            <p:ph type="sldNum" sz="quarter" idx="5"/>
          </p:nvPr>
        </p:nvSpPr>
        <p:spPr/>
        <p:txBody>
          <a:bodyPr/>
          <a:lstStyle/>
          <a:p>
            <a:fld id="{CF23F427-AD9C-4E34-B636-4BDAC9985645}" type="slidenum">
              <a:rPr lang="en-NZ" smtClean="0"/>
              <a:t>56</a:t>
            </a:fld>
            <a:endParaRPr lang="en-NZ"/>
          </a:p>
        </p:txBody>
      </p:sp>
    </p:spTree>
    <p:extLst>
      <p:ext uri="{BB962C8B-B14F-4D97-AF65-F5344CB8AC3E}">
        <p14:creationId xmlns:p14="http://schemas.microsoft.com/office/powerpoint/2010/main" val="23834719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89A0B-8F46-0904-BA81-1A81FCF4B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26458-E60E-E5C8-830B-F44ED8535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128FE-A6B1-774F-F41A-4D57E0A7A240}"/>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The visual and inferential analyses revealed multiple statistically significant relationships within our dataset;</a:t>
            </a:r>
          </a:p>
          <a:p>
            <a:endParaRPr lang="en-NZ" sz="1200" kern="1200" dirty="0">
              <a:solidFill>
                <a:schemeClr val="tx1"/>
              </a:solidFill>
              <a:effectLst/>
              <a:latin typeface="+mn-lt"/>
              <a:ea typeface="+mn-ea"/>
              <a:cs typeface="+mn-cs"/>
            </a:endParaRPr>
          </a:p>
          <a:p>
            <a:pPr lvl="0"/>
            <a:r>
              <a:rPr lang="en-NZ" sz="1200" kern="1200" dirty="0">
                <a:solidFill>
                  <a:schemeClr val="tx1"/>
                </a:solidFill>
                <a:effectLst/>
                <a:latin typeface="+mn-lt"/>
                <a:ea typeface="+mn-ea"/>
                <a:cs typeface="+mn-cs"/>
              </a:rPr>
              <a:t>Diabetic individuals exhibited a substantially higher BMI mean than non-diabetics (p &lt; 0.05)</a:t>
            </a:r>
          </a:p>
          <a:p>
            <a:pPr lvl="0"/>
            <a:r>
              <a:rPr lang="en-NZ" sz="1200" kern="1200" dirty="0">
                <a:solidFill>
                  <a:schemeClr val="tx1"/>
                </a:solidFill>
                <a:effectLst/>
                <a:latin typeface="+mn-lt"/>
                <a:ea typeface="+mn-ea"/>
                <a:cs typeface="+mn-cs"/>
              </a:rPr>
              <a:t>Heart disease prevalence was significantly higher among males (p &lt; 0.05)</a:t>
            </a:r>
          </a:p>
          <a:p>
            <a:pPr lvl="0"/>
            <a:r>
              <a:rPr lang="en-NZ" sz="1200" kern="1200" dirty="0">
                <a:solidFill>
                  <a:schemeClr val="tx1"/>
                </a:solidFill>
                <a:effectLst/>
                <a:latin typeface="+mn-lt"/>
                <a:ea typeface="+mn-ea"/>
                <a:cs typeface="+mn-cs"/>
              </a:rPr>
              <a:t>Heart disease prevalence was moderately higher among individuals who reported any smoking history (p &lt; 0.05)</a:t>
            </a:r>
          </a:p>
          <a:p>
            <a:pPr lvl="0"/>
            <a:r>
              <a:rPr lang="en-NZ" sz="1200" kern="1200" dirty="0">
                <a:solidFill>
                  <a:schemeClr val="tx1"/>
                </a:solidFill>
                <a:effectLst/>
                <a:latin typeface="+mn-lt"/>
                <a:ea typeface="+mn-ea"/>
                <a:cs typeface="+mn-cs"/>
              </a:rPr>
              <a:t>Diabetes and heart disease were found to be strongly related (p &lt; 0.05)</a:t>
            </a:r>
          </a:p>
          <a:p>
            <a:pPr lvl="0"/>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These findings align with pre-established medical research linking diabetes with obesity, and heart related issues.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Despite concerns of the datasets authenticity, the relationships remain statistically valid, supporting the reliability of the dataset for further study, and potential for predictive model training. </a:t>
            </a:r>
          </a:p>
        </p:txBody>
      </p:sp>
      <p:sp>
        <p:nvSpPr>
          <p:cNvPr id="4" name="Slide Number Placeholder 3">
            <a:extLst>
              <a:ext uri="{FF2B5EF4-FFF2-40B4-BE49-F238E27FC236}">
                <a16:creationId xmlns:a16="http://schemas.microsoft.com/office/drawing/2014/main" id="{3DBBE825-84F0-399C-7495-463EAB0E09B6}"/>
              </a:ext>
            </a:extLst>
          </p:cNvPr>
          <p:cNvSpPr>
            <a:spLocks noGrp="1"/>
          </p:cNvSpPr>
          <p:nvPr>
            <p:ph type="sldNum" sz="quarter" idx="5"/>
          </p:nvPr>
        </p:nvSpPr>
        <p:spPr/>
        <p:txBody>
          <a:bodyPr/>
          <a:lstStyle/>
          <a:p>
            <a:fld id="{CF23F427-AD9C-4E34-B636-4BDAC9985645}" type="slidenum">
              <a:rPr lang="en-NZ" smtClean="0"/>
              <a:t>57</a:t>
            </a:fld>
            <a:endParaRPr lang="en-NZ"/>
          </a:p>
        </p:txBody>
      </p:sp>
    </p:spTree>
    <p:extLst>
      <p:ext uri="{BB962C8B-B14F-4D97-AF65-F5344CB8AC3E}">
        <p14:creationId xmlns:p14="http://schemas.microsoft.com/office/powerpoint/2010/main" val="3861563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CEBC2-2052-C97F-81A5-CDBAB8C7C6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F3253-D3C7-17F8-F4B1-F6654770F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3B2E13-F531-A2F0-E451-67EC13FD7935}"/>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If I was to further my research within this domain, I would first want to validate the authenticity of the dataset, and potentially find alternative, or complimentary datasets.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Ideal features could include height, weight, and waist circumference measures to more accurately gauge health/obesity, as these would be more reliable than BMI.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Smoking status would ideally be simplified in nature, and, could be extended to support vaping, given the modern increase of vaping vs smoking, to see if it also has a correlation.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I would be curious to dive deeper into the gender exploration, and see if the same differences occur in older age groups of the two genders – as reportedly female hormones can aid in protecting the heart in premenopausal years.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Lastly, I would want to conduct predictive model training on this dataset, an/or alternative or accompanying datasets, and would likely lean towards Logistic Regression, at least initially,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to gain a more nuanced understanding of how the features interact, and determine if accurate risk predictions could be obtained.</a:t>
            </a:r>
            <a:br>
              <a:rPr lang="en-NZ" sz="1200" kern="1200" dirty="0">
                <a:solidFill>
                  <a:schemeClr val="tx1"/>
                </a:solidFill>
                <a:effectLst/>
                <a:latin typeface="+mn-lt"/>
                <a:ea typeface="+mn-ea"/>
                <a:cs typeface="+mn-cs"/>
              </a:rPr>
            </a:br>
            <a:br>
              <a:rPr lang="en-NZ" sz="1200" kern="1200" dirty="0">
                <a:solidFill>
                  <a:schemeClr val="tx1"/>
                </a:solidFill>
                <a:effectLst/>
                <a:latin typeface="+mn-lt"/>
                <a:ea typeface="+mn-ea"/>
                <a:cs typeface="+mn-cs"/>
              </a:rPr>
            </a:br>
            <a:endParaRPr lang="en-NZ"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27EFB1D-E88A-27A7-3A5F-455BA64F3791}"/>
              </a:ext>
            </a:extLst>
          </p:cNvPr>
          <p:cNvSpPr>
            <a:spLocks noGrp="1"/>
          </p:cNvSpPr>
          <p:nvPr>
            <p:ph type="sldNum" sz="quarter" idx="5"/>
          </p:nvPr>
        </p:nvSpPr>
        <p:spPr/>
        <p:txBody>
          <a:bodyPr/>
          <a:lstStyle/>
          <a:p>
            <a:fld id="{CF23F427-AD9C-4E34-B636-4BDAC9985645}" type="slidenum">
              <a:rPr lang="en-NZ" smtClean="0"/>
              <a:t>58</a:t>
            </a:fld>
            <a:endParaRPr lang="en-NZ"/>
          </a:p>
        </p:txBody>
      </p:sp>
    </p:spTree>
    <p:extLst>
      <p:ext uri="{BB962C8B-B14F-4D97-AF65-F5344CB8AC3E}">
        <p14:creationId xmlns:p14="http://schemas.microsoft.com/office/powerpoint/2010/main" val="41420414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E65B7-6A9C-A0C3-DB35-806079922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169A8-2527-950C-6098-EDBA95A190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AEF07-94CC-2F4C-4FDD-1DE2DF459E9E}"/>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End (</a:t>
            </a:r>
            <a:r>
              <a:rPr lang="en-NZ" sz="1200" kern="1200" dirty="0" err="1">
                <a:solidFill>
                  <a:schemeClr val="tx1"/>
                </a:solidFill>
                <a:effectLst/>
                <a:latin typeface="+mn-lt"/>
                <a:ea typeface="+mn-ea"/>
                <a:cs typeface="+mn-cs"/>
              </a:rPr>
              <a:t>QnA</a:t>
            </a:r>
            <a:r>
              <a:rPr lang="en-NZ" sz="1200" kern="1200" dirty="0">
                <a:solidFill>
                  <a:schemeClr val="tx1"/>
                </a:solidFill>
                <a:effectLst/>
                <a:latin typeface="+mn-lt"/>
                <a:ea typeface="+mn-ea"/>
                <a:cs typeface="+mn-cs"/>
              </a:rPr>
              <a:t>)</a:t>
            </a:r>
          </a:p>
        </p:txBody>
      </p:sp>
      <p:sp>
        <p:nvSpPr>
          <p:cNvPr id="4" name="Slide Number Placeholder 3">
            <a:extLst>
              <a:ext uri="{FF2B5EF4-FFF2-40B4-BE49-F238E27FC236}">
                <a16:creationId xmlns:a16="http://schemas.microsoft.com/office/drawing/2014/main" id="{BCF233AA-AD92-349A-0915-0BE273BA0A19}"/>
              </a:ext>
            </a:extLst>
          </p:cNvPr>
          <p:cNvSpPr>
            <a:spLocks noGrp="1"/>
          </p:cNvSpPr>
          <p:nvPr>
            <p:ph type="sldNum" sz="quarter" idx="5"/>
          </p:nvPr>
        </p:nvSpPr>
        <p:spPr/>
        <p:txBody>
          <a:bodyPr/>
          <a:lstStyle/>
          <a:p>
            <a:fld id="{CF23F427-AD9C-4E34-B636-4BDAC9985645}" type="slidenum">
              <a:rPr lang="en-NZ" smtClean="0"/>
              <a:t>59</a:t>
            </a:fld>
            <a:endParaRPr lang="en-NZ"/>
          </a:p>
        </p:txBody>
      </p:sp>
    </p:spTree>
    <p:extLst>
      <p:ext uri="{BB962C8B-B14F-4D97-AF65-F5344CB8AC3E}">
        <p14:creationId xmlns:p14="http://schemas.microsoft.com/office/powerpoint/2010/main" val="373047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9EEB5-F564-8F1E-AB50-157B90FE5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54BC2-F9EE-B373-936C-40FB14F7A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EB241-3B58-5AF5-5C85-7A459D8D1277}"/>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The purpose of this study is to explore the relationships between demographic, lifestyle, and health-related factors associated with diabetes, and heart disease. Both of these conditions present major global health concerns, and often appear to share overlapping risk factors.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Using the acquired dataset, this analysis intends to identify patterns and correlations between these factors, and by effect, gaining a greater understanding of health risks within the sample population. </a:t>
            </a:r>
          </a:p>
        </p:txBody>
      </p:sp>
      <p:sp>
        <p:nvSpPr>
          <p:cNvPr id="4" name="Slide Number Placeholder 3">
            <a:extLst>
              <a:ext uri="{FF2B5EF4-FFF2-40B4-BE49-F238E27FC236}">
                <a16:creationId xmlns:a16="http://schemas.microsoft.com/office/drawing/2014/main" id="{686107FC-84E8-B84B-F51C-C81D81FBF79E}"/>
              </a:ext>
            </a:extLst>
          </p:cNvPr>
          <p:cNvSpPr>
            <a:spLocks noGrp="1"/>
          </p:cNvSpPr>
          <p:nvPr>
            <p:ph type="sldNum" sz="quarter" idx="5"/>
          </p:nvPr>
        </p:nvSpPr>
        <p:spPr/>
        <p:txBody>
          <a:bodyPr/>
          <a:lstStyle/>
          <a:p>
            <a:fld id="{CF23F427-AD9C-4E34-B636-4BDAC9985645}" type="slidenum">
              <a:rPr lang="en-NZ" smtClean="0"/>
              <a:t>6</a:t>
            </a:fld>
            <a:endParaRPr lang="en-NZ"/>
          </a:p>
        </p:txBody>
      </p:sp>
    </p:spTree>
    <p:extLst>
      <p:ext uri="{BB962C8B-B14F-4D97-AF65-F5344CB8AC3E}">
        <p14:creationId xmlns:p14="http://schemas.microsoft.com/office/powerpoint/2010/main" val="874926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7EACA-8E82-4EB3-9D7C-02AFD2A9E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53A68-443C-BDA1-5239-FAABEBCF37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90B03-2EED-7BC9-8053-D2778F71A715}"/>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This study will employ statistical inference techniques to test for relationships between health factors and diabetes outcomes.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Hypothesis testing and p-values will be applied to support evidence-based conclusions regarding diabetes related risk factors, with intent to find meaningful insight into potential correlations.</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All data cleaning, analysis, visualisations, and testing will be conducted in R Studio, utilising the following packages:</a:t>
            </a:r>
          </a:p>
          <a:p>
            <a:r>
              <a:rPr lang="en-NZ" sz="1200" kern="1200" dirty="0">
                <a:solidFill>
                  <a:schemeClr val="tx1"/>
                </a:solidFill>
                <a:effectLst/>
                <a:latin typeface="+mn-lt"/>
                <a:ea typeface="+mn-ea"/>
                <a:cs typeface="+mn-cs"/>
              </a:rPr>
              <a:t>- “here”</a:t>
            </a:r>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 "ggplot2"</a:t>
            </a:r>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 "</a:t>
            </a:r>
            <a:r>
              <a:rPr lang="en-NZ" sz="1200" kern="1200" dirty="0" err="1">
                <a:solidFill>
                  <a:schemeClr val="tx1"/>
                </a:solidFill>
                <a:effectLst/>
                <a:latin typeface="+mn-lt"/>
                <a:ea typeface="+mn-ea"/>
                <a:cs typeface="+mn-cs"/>
              </a:rPr>
              <a:t>dplyr</a:t>
            </a:r>
            <a:r>
              <a:rPr lang="en-NZ" sz="1200" kern="1200" dirty="0">
                <a:solidFill>
                  <a:schemeClr val="tx1"/>
                </a:solidFill>
                <a:effectLst/>
                <a:latin typeface="+mn-lt"/>
                <a:ea typeface="+mn-ea"/>
                <a:cs typeface="+mn-cs"/>
              </a:rPr>
              <a:t>"</a:t>
            </a:r>
          </a:p>
        </p:txBody>
      </p:sp>
      <p:sp>
        <p:nvSpPr>
          <p:cNvPr id="4" name="Slide Number Placeholder 3">
            <a:extLst>
              <a:ext uri="{FF2B5EF4-FFF2-40B4-BE49-F238E27FC236}">
                <a16:creationId xmlns:a16="http://schemas.microsoft.com/office/drawing/2014/main" id="{4A2FA7DA-8DDF-ECA4-D3F0-4F7E25F98D31}"/>
              </a:ext>
            </a:extLst>
          </p:cNvPr>
          <p:cNvSpPr>
            <a:spLocks noGrp="1"/>
          </p:cNvSpPr>
          <p:nvPr>
            <p:ph type="sldNum" sz="quarter" idx="5"/>
          </p:nvPr>
        </p:nvSpPr>
        <p:spPr/>
        <p:txBody>
          <a:bodyPr/>
          <a:lstStyle/>
          <a:p>
            <a:fld id="{CF23F427-AD9C-4E34-B636-4BDAC9985645}" type="slidenum">
              <a:rPr lang="en-NZ" smtClean="0"/>
              <a:t>7</a:t>
            </a:fld>
            <a:endParaRPr lang="en-NZ"/>
          </a:p>
        </p:txBody>
      </p:sp>
    </p:spTree>
    <p:extLst>
      <p:ext uri="{BB962C8B-B14F-4D97-AF65-F5344CB8AC3E}">
        <p14:creationId xmlns:p14="http://schemas.microsoft.com/office/powerpoint/2010/main" val="197291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9ED1B-0324-3EDA-79A2-40CA283888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29494-91D0-96EB-49EB-1A0240B86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B9391-8AF5-4D1D-D138-1D88154FAB6B}"/>
              </a:ext>
            </a:extLst>
          </p:cNvPr>
          <p:cNvSpPr>
            <a:spLocks noGrp="1"/>
          </p:cNvSpPr>
          <p:nvPr>
            <p:ph type="body" idx="1"/>
          </p:nvPr>
        </p:nvSpPr>
        <p:spPr/>
        <p:txBody>
          <a:bodyPr/>
          <a:lstStyle/>
          <a:p>
            <a:r>
              <a:rPr lang="en-NZ" sz="1200" kern="1200" dirty="0">
                <a:solidFill>
                  <a:schemeClr val="tx1"/>
                </a:solidFill>
                <a:effectLst/>
                <a:latin typeface="+mn-lt"/>
                <a:ea typeface="+mn-ea"/>
                <a:cs typeface="+mn-cs"/>
              </a:rPr>
              <a:t>For each feature we need to ensure there are no missing values, for which a custom reusable function was written, that would comprehensively identify null or missing values per feature, using both R’s default ‘is.na()’ function, and a search for common string placeholders, including: "N/A", "NA", "null", "missing", "Unknown", "unknown", "".</a:t>
            </a:r>
            <a:br>
              <a:rPr lang="en-NZ" sz="1200" kern="1200" dirty="0">
                <a:solidFill>
                  <a:schemeClr val="tx1"/>
                </a:solidFill>
                <a:effectLst/>
                <a:latin typeface="+mn-lt"/>
                <a:ea typeface="+mn-ea"/>
                <a:cs typeface="+mn-cs"/>
              </a:rPr>
            </a:br>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With the exception of Smoking History, which will be covered in more depth, no missing values were found in the dataset.</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Each feature would also require manual data validation, with methods varying per feature. </a:t>
            </a:r>
            <a:br>
              <a:rPr lang="en-NZ" sz="1200" kern="1200" dirty="0">
                <a:solidFill>
                  <a:schemeClr val="tx1"/>
                </a:solidFill>
                <a:effectLst/>
                <a:latin typeface="+mn-lt"/>
                <a:ea typeface="+mn-ea"/>
                <a:cs typeface="+mn-cs"/>
              </a:rPr>
            </a:br>
            <a:endParaRPr lang="en-NZ"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BF49ABD-BA3B-C0B9-1DD3-7068E479BF18}"/>
              </a:ext>
            </a:extLst>
          </p:cNvPr>
          <p:cNvSpPr>
            <a:spLocks noGrp="1"/>
          </p:cNvSpPr>
          <p:nvPr>
            <p:ph type="sldNum" sz="quarter" idx="5"/>
          </p:nvPr>
        </p:nvSpPr>
        <p:spPr/>
        <p:txBody>
          <a:bodyPr/>
          <a:lstStyle/>
          <a:p>
            <a:fld id="{CF23F427-AD9C-4E34-B636-4BDAC9985645}" type="slidenum">
              <a:rPr lang="en-NZ" smtClean="0"/>
              <a:t>8</a:t>
            </a:fld>
            <a:endParaRPr lang="en-NZ"/>
          </a:p>
        </p:txBody>
      </p:sp>
    </p:spTree>
    <p:extLst>
      <p:ext uri="{BB962C8B-B14F-4D97-AF65-F5344CB8AC3E}">
        <p14:creationId xmlns:p14="http://schemas.microsoft.com/office/powerpoint/2010/main" val="4240377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C1FB5-E658-9A1E-13A1-6B436E9F8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4BD58A-5E94-08ED-5655-52DA374FAC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88059-2AFB-F6F5-85C8-9A6E480D0BD0}"/>
              </a:ext>
            </a:extLst>
          </p:cNvPr>
          <p:cNvSpPr>
            <a:spLocks noGrp="1"/>
          </p:cNvSpPr>
          <p:nvPr>
            <p:ph type="body" idx="1"/>
          </p:nvPr>
        </p:nvSpPr>
        <p:spPr/>
        <p:txBody>
          <a:bodyPr/>
          <a:lstStyle/>
          <a:p>
            <a:r>
              <a:rPr lang="en-NZ" sz="1200" b="1" kern="1200" dirty="0">
                <a:solidFill>
                  <a:schemeClr val="tx1"/>
                </a:solidFill>
                <a:effectLst/>
                <a:latin typeface="+mn-lt"/>
                <a:ea typeface="+mn-ea"/>
                <a:cs typeface="+mn-cs"/>
              </a:rPr>
              <a:t>Gender</a:t>
            </a:r>
            <a:br>
              <a:rPr lang="en-NZ" sz="1200" kern="1200" dirty="0">
                <a:solidFill>
                  <a:schemeClr val="tx1"/>
                </a:solidFill>
                <a:effectLst/>
                <a:latin typeface="+mn-lt"/>
                <a:ea typeface="+mn-ea"/>
                <a:cs typeface="+mn-cs"/>
              </a:rPr>
            </a:br>
            <a:r>
              <a:rPr lang="en-NZ" sz="1200" kern="1200" dirty="0">
                <a:solidFill>
                  <a:schemeClr val="tx1"/>
                </a:solidFill>
                <a:effectLst/>
                <a:latin typeface="+mn-lt"/>
                <a:ea typeface="+mn-ea"/>
                <a:cs typeface="+mn-cs"/>
              </a:rPr>
              <a:t>Whilst no missing values were found, “Other” values were identified. A quick density check highlighted this category made up only 0.02% of the population, and so was removed from the dataset, two provide a cleaner two-category feature.</a:t>
            </a:r>
          </a:p>
        </p:txBody>
      </p:sp>
      <p:sp>
        <p:nvSpPr>
          <p:cNvPr id="4" name="Slide Number Placeholder 3">
            <a:extLst>
              <a:ext uri="{FF2B5EF4-FFF2-40B4-BE49-F238E27FC236}">
                <a16:creationId xmlns:a16="http://schemas.microsoft.com/office/drawing/2014/main" id="{58F33BCC-AC37-58E8-D746-3784312CCC0A}"/>
              </a:ext>
            </a:extLst>
          </p:cNvPr>
          <p:cNvSpPr>
            <a:spLocks noGrp="1"/>
          </p:cNvSpPr>
          <p:nvPr>
            <p:ph type="sldNum" sz="quarter" idx="5"/>
          </p:nvPr>
        </p:nvSpPr>
        <p:spPr/>
        <p:txBody>
          <a:bodyPr/>
          <a:lstStyle/>
          <a:p>
            <a:fld id="{CF23F427-AD9C-4E34-B636-4BDAC9985645}" type="slidenum">
              <a:rPr lang="en-NZ" smtClean="0"/>
              <a:t>9</a:t>
            </a:fld>
            <a:endParaRPr lang="en-NZ"/>
          </a:p>
        </p:txBody>
      </p:sp>
    </p:spTree>
    <p:extLst>
      <p:ext uri="{BB962C8B-B14F-4D97-AF65-F5344CB8AC3E}">
        <p14:creationId xmlns:p14="http://schemas.microsoft.com/office/powerpoint/2010/main" val="3262967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6D4A-CED3-82AE-79CE-436E9442F31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Z"/>
          </a:p>
        </p:txBody>
      </p:sp>
      <p:sp>
        <p:nvSpPr>
          <p:cNvPr id="3" name="Subtitle 2">
            <a:extLst>
              <a:ext uri="{FF2B5EF4-FFF2-40B4-BE49-F238E27FC236}">
                <a16:creationId xmlns:a16="http://schemas.microsoft.com/office/drawing/2014/main" id="{6AB04DC5-BFA5-7A35-6CB7-E03DD3B7F9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Z"/>
          </a:p>
        </p:txBody>
      </p:sp>
      <p:sp>
        <p:nvSpPr>
          <p:cNvPr id="4" name="Date Placeholder 3">
            <a:extLst>
              <a:ext uri="{FF2B5EF4-FFF2-40B4-BE49-F238E27FC236}">
                <a16:creationId xmlns:a16="http://schemas.microsoft.com/office/drawing/2014/main" id="{A782B98C-3748-FA48-CBB0-8F9CF21ECC5E}"/>
              </a:ext>
            </a:extLst>
          </p:cNvPr>
          <p:cNvSpPr>
            <a:spLocks noGrp="1"/>
          </p:cNvSpPr>
          <p:nvPr>
            <p:ph type="dt" sz="half" idx="10"/>
          </p:nvPr>
        </p:nvSpPr>
        <p:spPr/>
        <p:txBody>
          <a:bodyPr/>
          <a:lstStyle/>
          <a:p>
            <a:fld id="{88ED58E2-954E-4828-A791-259D3BBB5368}" type="datetimeFigureOut">
              <a:rPr lang="en-NZ" smtClean="0"/>
              <a:t>24/10/2025</a:t>
            </a:fld>
            <a:endParaRPr lang="en-NZ"/>
          </a:p>
        </p:txBody>
      </p:sp>
      <p:sp>
        <p:nvSpPr>
          <p:cNvPr id="5" name="Footer Placeholder 4">
            <a:extLst>
              <a:ext uri="{FF2B5EF4-FFF2-40B4-BE49-F238E27FC236}">
                <a16:creationId xmlns:a16="http://schemas.microsoft.com/office/drawing/2014/main" id="{6BEB151A-8547-7D55-CDBB-6682BBAA8A60}"/>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BA5A5C25-E8BF-AF6B-0F16-D5CFA3F81326}"/>
              </a:ext>
            </a:extLst>
          </p:cNvPr>
          <p:cNvSpPr>
            <a:spLocks noGrp="1"/>
          </p:cNvSpPr>
          <p:nvPr>
            <p:ph type="sldNum" sz="quarter" idx="12"/>
          </p:nvPr>
        </p:nvSpPr>
        <p:spPr/>
        <p:txBody>
          <a:bodyPr/>
          <a:lstStyle/>
          <a:p>
            <a:fld id="{49E613EE-68A5-43EC-A386-A4B4B97C9E4A}" type="slidenum">
              <a:rPr lang="en-NZ" smtClean="0"/>
              <a:t>‹#›</a:t>
            </a:fld>
            <a:endParaRPr lang="en-NZ"/>
          </a:p>
        </p:txBody>
      </p:sp>
    </p:spTree>
    <p:extLst>
      <p:ext uri="{BB962C8B-B14F-4D97-AF65-F5344CB8AC3E}">
        <p14:creationId xmlns:p14="http://schemas.microsoft.com/office/powerpoint/2010/main" val="1475773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A756-C0C2-D7AA-B918-9ADE751FF14D}"/>
              </a:ext>
            </a:extLst>
          </p:cNvPr>
          <p:cNvSpPr>
            <a:spLocks noGrp="1"/>
          </p:cNvSpPr>
          <p:nvPr>
            <p:ph type="title"/>
          </p:nvPr>
        </p:nvSpPr>
        <p:spPr/>
        <p:txBody>
          <a:bodyPr/>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86FB1905-7228-219B-80C4-623E32F537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726E8E4B-A150-BAAF-E3FB-34DC53FE8913}"/>
              </a:ext>
            </a:extLst>
          </p:cNvPr>
          <p:cNvSpPr>
            <a:spLocks noGrp="1"/>
          </p:cNvSpPr>
          <p:nvPr>
            <p:ph type="dt" sz="half" idx="10"/>
          </p:nvPr>
        </p:nvSpPr>
        <p:spPr/>
        <p:txBody>
          <a:bodyPr/>
          <a:lstStyle/>
          <a:p>
            <a:fld id="{88ED58E2-954E-4828-A791-259D3BBB5368}" type="datetimeFigureOut">
              <a:rPr lang="en-NZ" smtClean="0"/>
              <a:t>24/10/2025</a:t>
            </a:fld>
            <a:endParaRPr lang="en-NZ"/>
          </a:p>
        </p:txBody>
      </p:sp>
      <p:sp>
        <p:nvSpPr>
          <p:cNvPr id="5" name="Footer Placeholder 4">
            <a:extLst>
              <a:ext uri="{FF2B5EF4-FFF2-40B4-BE49-F238E27FC236}">
                <a16:creationId xmlns:a16="http://schemas.microsoft.com/office/drawing/2014/main" id="{914278E3-B4E1-F68B-9B92-0A79D47A938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3743D75-7039-6E54-AAF1-41406526035D}"/>
              </a:ext>
            </a:extLst>
          </p:cNvPr>
          <p:cNvSpPr>
            <a:spLocks noGrp="1"/>
          </p:cNvSpPr>
          <p:nvPr>
            <p:ph type="sldNum" sz="quarter" idx="12"/>
          </p:nvPr>
        </p:nvSpPr>
        <p:spPr/>
        <p:txBody>
          <a:bodyPr/>
          <a:lstStyle/>
          <a:p>
            <a:fld id="{49E613EE-68A5-43EC-A386-A4B4B97C9E4A}" type="slidenum">
              <a:rPr lang="en-NZ" smtClean="0"/>
              <a:t>‹#›</a:t>
            </a:fld>
            <a:endParaRPr lang="en-NZ"/>
          </a:p>
        </p:txBody>
      </p:sp>
    </p:spTree>
    <p:extLst>
      <p:ext uri="{BB962C8B-B14F-4D97-AF65-F5344CB8AC3E}">
        <p14:creationId xmlns:p14="http://schemas.microsoft.com/office/powerpoint/2010/main" val="3229164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E37E98-B246-D080-B6B6-C201C6F2B06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Z"/>
          </a:p>
        </p:txBody>
      </p:sp>
      <p:sp>
        <p:nvSpPr>
          <p:cNvPr id="3" name="Vertical Text Placeholder 2">
            <a:extLst>
              <a:ext uri="{FF2B5EF4-FFF2-40B4-BE49-F238E27FC236}">
                <a16:creationId xmlns:a16="http://schemas.microsoft.com/office/drawing/2014/main" id="{F5101C74-0C2A-339E-96B2-25A91EE0027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D907218B-5065-7252-575E-78A8002AD212}"/>
              </a:ext>
            </a:extLst>
          </p:cNvPr>
          <p:cNvSpPr>
            <a:spLocks noGrp="1"/>
          </p:cNvSpPr>
          <p:nvPr>
            <p:ph type="dt" sz="half" idx="10"/>
          </p:nvPr>
        </p:nvSpPr>
        <p:spPr/>
        <p:txBody>
          <a:bodyPr/>
          <a:lstStyle/>
          <a:p>
            <a:fld id="{88ED58E2-954E-4828-A791-259D3BBB5368}" type="datetimeFigureOut">
              <a:rPr lang="en-NZ" smtClean="0"/>
              <a:t>24/10/2025</a:t>
            </a:fld>
            <a:endParaRPr lang="en-NZ"/>
          </a:p>
        </p:txBody>
      </p:sp>
      <p:sp>
        <p:nvSpPr>
          <p:cNvPr id="5" name="Footer Placeholder 4">
            <a:extLst>
              <a:ext uri="{FF2B5EF4-FFF2-40B4-BE49-F238E27FC236}">
                <a16:creationId xmlns:a16="http://schemas.microsoft.com/office/drawing/2014/main" id="{E4FFAD71-A451-8D75-D279-97E7BF30DFB0}"/>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3D14FCD8-914E-574D-3071-B863C25C95CF}"/>
              </a:ext>
            </a:extLst>
          </p:cNvPr>
          <p:cNvSpPr>
            <a:spLocks noGrp="1"/>
          </p:cNvSpPr>
          <p:nvPr>
            <p:ph type="sldNum" sz="quarter" idx="12"/>
          </p:nvPr>
        </p:nvSpPr>
        <p:spPr/>
        <p:txBody>
          <a:bodyPr/>
          <a:lstStyle/>
          <a:p>
            <a:fld id="{49E613EE-68A5-43EC-A386-A4B4B97C9E4A}" type="slidenum">
              <a:rPr lang="en-NZ" smtClean="0"/>
              <a:t>‹#›</a:t>
            </a:fld>
            <a:endParaRPr lang="en-NZ"/>
          </a:p>
        </p:txBody>
      </p:sp>
    </p:spTree>
    <p:extLst>
      <p:ext uri="{BB962C8B-B14F-4D97-AF65-F5344CB8AC3E}">
        <p14:creationId xmlns:p14="http://schemas.microsoft.com/office/powerpoint/2010/main" val="383733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2B397-7EBB-EA63-9ECA-4EEBB9858895}"/>
              </a:ext>
            </a:extLst>
          </p:cNvPr>
          <p:cNvSpPr>
            <a:spLocks noGrp="1"/>
          </p:cNvSpPr>
          <p:nvPr>
            <p:ph type="title"/>
          </p:nvPr>
        </p:nvSpPr>
        <p:spPr/>
        <p:txBody>
          <a:bodyPr/>
          <a:lstStyle/>
          <a:p>
            <a:r>
              <a:rPr lang="en-GB"/>
              <a:t>Click to edit Master title style</a:t>
            </a:r>
            <a:endParaRPr lang="en-NZ"/>
          </a:p>
        </p:txBody>
      </p:sp>
      <p:sp>
        <p:nvSpPr>
          <p:cNvPr id="3" name="Content Placeholder 2">
            <a:extLst>
              <a:ext uri="{FF2B5EF4-FFF2-40B4-BE49-F238E27FC236}">
                <a16:creationId xmlns:a16="http://schemas.microsoft.com/office/drawing/2014/main" id="{25536320-A04D-252C-67A6-E25B5A4226B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36473AB3-2B2F-B9AD-D808-3CB264C98268}"/>
              </a:ext>
            </a:extLst>
          </p:cNvPr>
          <p:cNvSpPr>
            <a:spLocks noGrp="1"/>
          </p:cNvSpPr>
          <p:nvPr>
            <p:ph type="dt" sz="half" idx="10"/>
          </p:nvPr>
        </p:nvSpPr>
        <p:spPr/>
        <p:txBody>
          <a:bodyPr/>
          <a:lstStyle/>
          <a:p>
            <a:fld id="{88ED58E2-954E-4828-A791-259D3BBB5368}" type="datetimeFigureOut">
              <a:rPr lang="en-NZ" smtClean="0"/>
              <a:t>24/10/2025</a:t>
            </a:fld>
            <a:endParaRPr lang="en-NZ"/>
          </a:p>
        </p:txBody>
      </p:sp>
      <p:sp>
        <p:nvSpPr>
          <p:cNvPr id="5" name="Footer Placeholder 4">
            <a:extLst>
              <a:ext uri="{FF2B5EF4-FFF2-40B4-BE49-F238E27FC236}">
                <a16:creationId xmlns:a16="http://schemas.microsoft.com/office/drawing/2014/main" id="{049F90EF-3AF5-0C02-3EC3-0A9827335FA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E2FD673-4D67-25CE-311F-F9664B29357E}"/>
              </a:ext>
            </a:extLst>
          </p:cNvPr>
          <p:cNvSpPr>
            <a:spLocks noGrp="1"/>
          </p:cNvSpPr>
          <p:nvPr>
            <p:ph type="sldNum" sz="quarter" idx="12"/>
          </p:nvPr>
        </p:nvSpPr>
        <p:spPr/>
        <p:txBody>
          <a:bodyPr/>
          <a:lstStyle/>
          <a:p>
            <a:fld id="{49E613EE-68A5-43EC-A386-A4B4B97C9E4A}" type="slidenum">
              <a:rPr lang="en-NZ" smtClean="0"/>
              <a:t>‹#›</a:t>
            </a:fld>
            <a:endParaRPr lang="en-NZ"/>
          </a:p>
        </p:txBody>
      </p:sp>
    </p:spTree>
    <p:extLst>
      <p:ext uri="{BB962C8B-B14F-4D97-AF65-F5344CB8AC3E}">
        <p14:creationId xmlns:p14="http://schemas.microsoft.com/office/powerpoint/2010/main" val="1646983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FB2E-1E4D-395E-6477-073472EB9FE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Z"/>
          </a:p>
        </p:txBody>
      </p:sp>
      <p:sp>
        <p:nvSpPr>
          <p:cNvPr id="3" name="Text Placeholder 2">
            <a:extLst>
              <a:ext uri="{FF2B5EF4-FFF2-40B4-BE49-F238E27FC236}">
                <a16:creationId xmlns:a16="http://schemas.microsoft.com/office/drawing/2014/main" id="{9BA3A1F7-5285-1F2A-06E1-E313632928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EE12359-FE9F-7B7C-65FA-3BE026DF20A0}"/>
              </a:ext>
            </a:extLst>
          </p:cNvPr>
          <p:cNvSpPr>
            <a:spLocks noGrp="1"/>
          </p:cNvSpPr>
          <p:nvPr>
            <p:ph type="dt" sz="half" idx="10"/>
          </p:nvPr>
        </p:nvSpPr>
        <p:spPr/>
        <p:txBody>
          <a:bodyPr/>
          <a:lstStyle/>
          <a:p>
            <a:fld id="{88ED58E2-954E-4828-A791-259D3BBB5368}" type="datetimeFigureOut">
              <a:rPr lang="en-NZ" smtClean="0"/>
              <a:t>24/10/2025</a:t>
            </a:fld>
            <a:endParaRPr lang="en-NZ"/>
          </a:p>
        </p:txBody>
      </p:sp>
      <p:sp>
        <p:nvSpPr>
          <p:cNvPr id="5" name="Footer Placeholder 4">
            <a:extLst>
              <a:ext uri="{FF2B5EF4-FFF2-40B4-BE49-F238E27FC236}">
                <a16:creationId xmlns:a16="http://schemas.microsoft.com/office/drawing/2014/main" id="{53B85D75-44EB-9F63-51EC-7AC0D697571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502CC6FD-2DA7-E029-6DF4-772F6E9BEB28}"/>
              </a:ext>
            </a:extLst>
          </p:cNvPr>
          <p:cNvSpPr>
            <a:spLocks noGrp="1"/>
          </p:cNvSpPr>
          <p:nvPr>
            <p:ph type="sldNum" sz="quarter" idx="12"/>
          </p:nvPr>
        </p:nvSpPr>
        <p:spPr/>
        <p:txBody>
          <a:bodyPr/>
          <a:lstStyle/>
          <a:p>
            <a:fld id="{49E613EE-68A5-43EC-A386-A4B4B97C9E4A}" type="slidenum">
              <a:rPr lang="en-NZ" smtClean="0"/>
              <a:t>‹#›</a:t>
            </a:fld>
            <a:endParaRPr lang="en-NZ"/>
          </a:p>
        </p:txBody>
      </p:sp>
    </p:spTree>
    <p:extLst>
      <p:ext uri="{BB962C8B-B14F-4D97-AF65-F5344CB8AC3E}">
        <p14:creationId xmlns:p14="http://schemas.microsoft.com/office/powerpoint/2010/main" val="203601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8AF2-19C2-B64A-F544-CC7A1CBDA13E}"/>
              </a:ext>
            </a:extLst>
          </p:cNvPr>
          <p:cNvSpPr>
            <a:spLocks noGrp="1"/>
          </p:cNvSpPr>
          <p:nvPr>
            <p:ph type="title"/>
          </p:nvPr>
        </p:nvSpPr>
        <p:spPr/>
        <p:txBody>
          <a:bodyPr/>
          <a:lstStyle/>
          <a:p>
            <a:r>
              <a:rPr lang="en-GB"/>
              <a:t>Click to edit Master title style</a:t>
            </a:r>
            <a:endParaRPr lang="en-NZ"/>
          </a:p>
        </p:txBody>
      </p:sp>
      <p:sp>
        <p:nvSpPr>
          <p:cNvPr id="3" name="Content Placeholder 2">
            <a:extLst>
              <a:ext uri="{FF2B5EF4-FFF2-40B4-BE49-F238E27FC236}">
                <a16:creationId xmlns:a16="http://schemas.microsoft.com/office/drawing/2014/main" id="{6CF320E5-2AC7-9298-2192-51457AD0C67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Content Placeholder 3">
            <a:extLst>
              <a:ext uri="{FF2B5EF4-FFF2-40B4-BE49-F238E27FC236}">
                <a16:creationId xmlns:a16="http://schemas.microsoft.com/office/drawing/2014/main" id="{5B303226-AADA-A24A-5E40-614356E9DC9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Date Placeholder 4">
            <a:extLst>
              <a:ext uri="{FF2B5EF4-FFF2-40B4-BE49-F238E27FC236}">
                <a16:creationId xmlns:a16="http://schemas.microsoft.com/office/drawing/2014/main" id="{583A984D-A513-2B25-9457-35BE22D874C9}"/>
              </a:ext>
            </a:extLst>
          </p:cNvPr>
          <p:cNvSpPr>
            <a:spLocks noGrp="1"/>
          </p:cNvSpPr>
          <p:nvPr>
            <p:ph type="dt" sz="half" idx="10"/>
          </p:nvPr>
        </p:nvSpPr>
        <p:spPr/>
        <p:txBody>
          <a:bodyPr/>
          <a:lstStyle/>
          <a:p>
            <a:fld id="{88ED58E2-954E-4828-A791-259D3BBB5368}" type="datetimeFigureOut">
              <a:rPr lang="en-NZ" smtClean="0"/>
              <a:t>24/10/2025</a:t>
            </a:fld>
            <a:endParaRPr lang="en-NZ"/>
          </a:p>
        </p:txBody>
      </p:sp>
      <p:sp>
        <p:nvSpPr>
          <p:cNvPr id="6" name="Footer Placeholder 5">
            <a:extLst>
              <a:ext uri="{FF2B5EF4-FFF2-40B4-BE49-F238E27FC236}">
                <a16:creationId xmlns:a16="http://schemas.microsoft.com/office/drawing/2014/main" id="{72BB8B3C-EF74-DE28-9F40-FBC53F776EEB}"/>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68A99EC9-2F7D-4D2A-310D-38735037BB6E}"/>
              </a:ext>
            </a:extLst>
          </p:cNvPr>
          <p:cNvSpPr>
            <a:spLocks noGrp="1"/>
          </p:cNvSpPr>
          <p:nvPr>
            <p:ph type="sldNum" sz="quarter" idx="12"/>
          </p:nvPr>
        </p:nvSpPr>
        <p:spPr/>
        <p:txBody>
          <a:bodyPr/>
          <a:lstStyle/>
          <a:p>
            <a:fld id="{49E613EE-68A5-43EC-A386-A4B4B97C9E4A}" type="slidenum">
              <a:rPr lang="en-NZ" smtClean="0"/>
              <a:t>‹#›</a:t>
            </a:fld>
            <a:endParaRPr lang="en-NZ"/>
          </a:p>
        </p:txBody>
      </p:sp>
    </p:spTree>
    <p:extLst>
      <p:ext uri="{BB962C8B-B14F-4D97-AF65-F5344CB8AC3E}">
        <p14:creationId xmlns:p14="http://schemas.microsoft.com/office/powerpoint/2010/main" val="1350318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69C9-0743-44B9-9F19-057BCB1AA66B}"/>
              </a:ext>
            </a:extLst>
          </p:cNvPr>
          <p:cNvSpPr>
            <a:spLocks noGrp="1"/>
          </p:cNvSpPr>
          <p:nvPr>
            <p:ph type="title"/>
          </p:nvPr>
        </p:nvSpPr>
        <p:spPr>
          <a:xfrm>
            <a:off x="839788" y="365125"/>
            <a:ext cx="10515600" cy="1325563"/>
          </a:xfrm>
        </p:spPr>
        <p:txBody>
          <a:bodyPr/>
          <a:lstStyle/>
          <a:p>
            <a:r>
              <a:rPr lang="en-GB"/>
              <a:t>Click to edit Master title style</a:t>
            </a:r>
            <a:endParaRPr lang="en-NZ"/>
          </a:p>
        </p:txBody>
      </p:sp>
      <p:sp>
        <p:nvSpPr>
          <p:cNvPr id="3" name="Text Placeholder 2">
            <a:extLst>
              <a:ext uri="{FF2B5EF4-FFF2-40B4-BE49-F238E27FC236}">
                <a16:creationId xmlns:a16="http://schemas.microsoft.com/office/drawing/2014/main" id="{531DFD04-B520-9025-7C62-048BE2833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ECB203-9525-4D5F-1310-FC7297FE556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5" name="Text Placeholder 4">
            <a:extLst>
              <a:ext uri="{FF2B5EF4-FFF2-40B4-BE49-F238E27FC236}">
                <a16:creationId xmlns:a16="http://schemas.microsoft.com/office/drawing/2014/main" id="{0A117EC5-EE11-AE61-9260-F957AE42F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845BC8-724B-5DD6-68C5-050257B535D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7" name="Date Placeholder 6">
            <a:extLst>
              <a:ext uri="{FF2B5EF4-FFF2-40B4-BE49-F238E27FC236}">
                <a16:creationId xmlns:a16="http://schemas.microsoft.com/office/drawing/2014/main" id="{2586ACB4-5BCB-7407-164E-DE19B9B30D02}"/>
              </a:ext>
            </a:extLst>
          </p:cNvPr>
          <p:cNvSpPr>
            <a:spLocks noGrp="1"/>
          </p:cNvSpPr>
          <p:nvPr>
            <p:ph type="dt" sz="half" idx="10"/>
          </p:nvPr>
        </p:nvSpPr>
        <p:spPr/>
        <p:txBody>
          <a:bodyPr/>
          <a:lstStyle/>
          <a:p>
            <a:fld id="{88ED58E2-954E-4828-A791-259D3BBB5368}" type="datetimeFigureOut">
              <a:rPr lang="en-NZ" smtClean="0"/>
              <a:t>24/10/2025</a:t>
            </a:fld>
            <a:endParaRPr lang="en-NZ"/>
          </a:p>
        </p:txBody>
      </p:sp>
      <p:sp>
        <p:nvSpPr>
          <p:cNvPr id="8" name="Footer Placeholder 7">
            <a:extLst>
              <a:ext uri="{FF2B5EF4-FFF2-40B4-BE49-F238E27FC236}">
                <a16:creationId xmlns:a16="http://schemas.microsoft.com/office/drawing/2014/main" id="{26E15736-9BE6-951E-CB32-EE42E102FF4E}"/>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CA83A140-F61B-9B8F-B9EA-9FE6C58EE092}"/>
              </a:ext>
            </a:extLst>
          </p:cNvPr>
          <p:cNvSpPr>
            <a:spLocks noGrp="1"/>
          </p:cNvSpPr>
          <p:nvPr>
            <p:ph type="sldNum" sz="quarter" idx="12"/>
          </p:nvPr>
        </p:nvSpPr>
        <p:spPr/>
        <p:txBody>
          <a:bodyPr/>
          <a:lstStyle/>
          <a:p>
            <a:fld id="{49E613EE-68A5-43EC-A386-A4B4B97C9E4A}" type="slidenum">
              <a:rPr lang="en-NZ" smtClean="0"/>
              <a:t>‹#›</a:t>
            </a:fld>
            <a:endParaRPr lang="en-NZ"/>
          </a:p>
        </p:txBody>
      </p:sp>
    </p:spTree>
    <p:extLst>
      <p:ext uri="{BB962C8B-B14F-4D97-AF65-F5344CB8AC3E}">
        <p14:creationId xmlns:p14="http://schemas.microsoft.com/office/powerpoint/2010/main" val="2384183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F965-E84E-9952-1D58-4975CB4BADBD}"/>
              </a:ext>
            </a:extLst>
          </p:cNvPr>
          <p:cNvSpPr>
            <a:spLocks noGrp="1"/>
          </p:cNvSpPr>
          <p:nvPr>
            <p:ph type="title"/>
          </p:nvPr>
        </p:nvSpPr>
        <p:spPr/>
        <p:txBody>
          <a:bodyPr/>
          <a:lstStyle/>
          <a:p>
            <a:r>
              <a:rPr lang="en-GB"/>
              <a:t>Click to edit Master title style</a:t>
            </a:r>
            <a:endParaRPr lang="en-NZ"/>
          </a:p>
        </p:txBody>
      </p:sp>
      <p:sp>
        <p:nvSpPr>
          <p:cNvPr id="3" name="Date Placeholder 2">
            <a:extLst>
              <a:ext uri="{FF2B5EF4-FFF2-40B4-BE49-F238E27FC236}">
                <a16:creationId xmlns:a16="http://schemas.microsoft.com/office/drawing/2014/main" id="{ACBA5B60-0597-D365-5E0E-87E876F223FE}"/>
              </a:ext>
            </a:extLst>
          </p:cNvPr>
          <p:cNvSpPr>
            <a:spLocks noGrp="1"/>
          </p:cNvSpPr>
          <p:nvPr>
            <p:ph type="dt" sz="half" idx="10"/>
          </p:nvPr>
        </p:nvSpPr>
        <p:spPr/>
        <p:txBody>
          <a:bodyPr/>
          <a:lstStyle/>
          <a:p>
            <a:fld id="{88ED58E2-954E-4828-A791-259D3BBB5368}" type="datetimeFigureOut">
              <a:rPr lang="en-NZ" smtClean="0"/>
              <a:t>24/10/2025</a:t>
            </a:fld>
            <a:endParaRPr lang="en-NZ"/>
          </a:p>
        </p:txBody>
      </p:sp>
      <p:sp>
        <p:nvSpPr>
          <p:cNvPr id="4" name="Footer Placeholder 3">
            <a:extLst>
              <a:ext uri="{FF2B5EF4-FFF2-40B4-BE49-F238E27FC236}">
                <a16:creationId xmlns:a16="http://schemas.microsoft.com/office/drawing/2014/main" id="{01592276-4C8F-8B6E-43EF-69E31A9E18EC}"/>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2098A4C8-2C7C-5EA1-1A85-CA0AAB5008DD}"/>
              </a:ext>
            </a:extLst>
          </p:cNvPr>
          <p:cNvSpPr>
            <a:spLocks noGrp="1"/>
          </p:cNvSpPr>
          <p:nvPr>
            <p:ph type="sldNum" sz="quarter" idx="12"/>
          </p:nvPr>
        </p:nvSpPr>
        <p:spPr/>
        <p:txBody>
          <a:bodyPr/>
          <a:lstStyle/>
          <a:p>
            <a:fld id="{49E613EE-68A5-43EC-A386-A4B4B97C9E4A}" type="slidenum">
              <a:rPr lang="en-NZ" smtClean="0"/>
              <a:t>‹#›</a:t>
            </a:fld>
            <a:endParaRPr lang="en-NZ"/>
          </a:p>
        </p:txBody>
      </p:sp>
    </p:spTree>
    <p:extLst>
      <p:ext uri="{BB962C8B-B14F-4D97-AF65-F5344CB8AC3E}">
        <p14:creationId xmlns:p14="http://schemas.microsoft.com/office/powerpoint/2010/main" val="3709285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594775-7E81-EA97-F9C6-53FA4A1D11AE}"/>
              </a:ext>
            </a:extLst>
          </p:cNvPr>
          <p:cNvSpPr>
            <a:spLocks noGrp="1"/>
          </p:cNvSpPr>
          <p:nvPr>
            <p:ph type="dt" sz="half" idx="10"/>
          </p:nvPr>
        </p:nvSpPr>
        <p:spPr/>
        <p:txBody>
          <a:bodyPr/>
          <a:lstStyle/>
          <a:p>
            <a:fld id="{88ED58E2-954E-4828-A791-259D3BBB5368}" type="datetimeFigureOut">
              <a:rPr lang="en-NZ" smtClean="0"/>
              <a:t>24/10/2025</a:t>
            </a:fld>
            <a:endParaRPr lang="en-NZ"/>
          </a:p>
        </p:txBody>
      </p:sp>
      <p:sp>
        <p:nvSpPr>
          <p:cNvPr id="3" name="Footer Placeholder 2">
            <a:extLst>
              <a:ext uri="{FF2B5EF4-FFF2-40B4-BE49-F238E27FC236}">
                <a16:creationId xmlns:a16="http://schemas.microsoft.com/office/drawing/2014/main" id="{3C0F8501-44AF-BA0D-5FC1-E1BBFA61D438}"/>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C96AF646-6327-27BF-D30B-552D0E2BA260}"/>
              </a:ext>
            </a:extLst>
          </p:cNvPr>
          <p:cNvSpPr>
            <a:spLocks noGrp="1"/>
          </p:cNvSpPr>
          <p:nvPr>
            <p:ph type="sldNum" sz="quarter" idx="12"/>
          </p:nvPr>
        </p:nvSpPr>
        <p:spPr/>
        <p:txBody>
          <a:bodyPr/>
          <a:lstStyle/>
          <a:p>
            <a:fld id="{49E613EE-68A5-43EC-A386-A4B4B97C9E4A}" type="slidenum">
              <a:rPr lang="en-NZ" smtClean="0"/>
              <a:t>‹#›</a:t>
            </a:fld>
            <a:endParaRPr lang="en-NZ"/>
          </a:p>
        </p:txBody>
      </p:sp>
    </p:spTree>
    <p:extLst>
      <p:ext uri="{BB962C8B-B14F-4D97-AF65-F5344CB8AC3E}">
        <p14:creationId xmlns:p14="http://schemas.microsoft.com/office/powerpoint/2010/main" val="339252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8E49-5F1D-3218-DAB9-6021141D679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Content Placeholder 2">
            <a:extLst>
              <a:ext uri="{FF2B5EF4-FFF2-40B4-BE49-F238E27FC236}">
                <a16:creationId xmlns:a16="http://schemas.microsoft.com/office/drawing/2014/main" id="{5D9D21D3-ADA0-13CB-9CAC-308B1D7B97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Text Placeholder 3">
            <a:extLst>
              <a:ext uri="{FF2B5EF4-FFF2-40B4-BE49-F238E27FC236}">
                <a16:creationId xmlns:a16="http://schemas.microsoft.com/office/drawing/2014/main" id="{F3295630-2E84-2836-4DF3-3D858664C9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24BAF3-715B-31B9-20EC-8D7D5FB8DF02}"/>
              </a:ext>
            </a:extLst>
          </p:cNvPr>
          <p:cNvSpPr>
            <a:spLocks noGrp="1"/>
          </p:cNvSpPr>
          <p:nvPr>
            <p:ph type="dt" sz="half" idx="10"/>
          </p:nvPr>
        </p:nvSpPr>
        <p:spPr/>
        <p:txBody>
          <a:bodyPr/>
          <a:lstStyle/>
          <a:p>
            <a:fld id="{88ED58E2-954E-4828-A791-259D3BBB5368}" type="datetimeFigureOut">
              <a:rPr lang="en-NZ" smtClean="0"/>
              <a:t>24/10/2025</a:t>
            </a:fld>
            <a:endParaRPr lang="en-NZ"/>
          </a:p>
        </p:txBody>
      </p:sp>
      <p:sp>
        <p:nvSpPr>
          <p:cNvPr id="6" name="Footer Placeholder 5">
            <a:extLst>
              <a:ext uri="{FF2B5EF4-FFF2-40B4-BE49-F238E27FC236}">
                <a16:creationId xmlns:a16="http://schemas.microsoft.com/office/drawing/2014/main" id="{3F5B2028-B3D6-6E64-DCB6-876D4BF30DDB}"/>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A62232AC-10F0-CDD3-627B-752FDF6C598E}"/>
              </a:ext>
            </a:extLst>
          </p:cNvPr>
          <p:cNvSpPr>
            <a:spLocks noGrp="1"/>
          </p:cNvSpPr>
          <p:nvPr>
            <p:ph type="sldNum" sz="quarter" idx="12"/>
          </p:nvPr>
        </p:nvSpPr>
        <p:spPr/>
        <p:txBody>
          <a:bodyPr/>
          <a:lstStyle/>
          <a:p>
            <a:fld id="{49E613EE-68A5-43EC-A386-A4B4B97C9E4A}" type="slidenum">
              <a:rPr lang="en-NZ" smtClean="0"/>
              <a:t>‹#›</a:t>
            </a:fld>
            <a:endParaRPr lang="en-NZ"/>
          </a:p>
        </p:txBody>
      </p:sp>
    </p:spTree>
    <p:extLst>
      <p:ext uri="{BB962C8B-B14F-4D97-AF65-F5344CB8AC3E}">
        <p14:creationId xmlns:p14="http://schemas.microsoft.com/office/powerpoint/2010/main" val="1051786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6190-DF59-B2C7-A51E-313FA48806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Z"/>
          </a:p>
        </p:txBody>
      </p:sp>
      <p:sp>
        <p:nvSpPr>
          <p:cNvPr id="3" name="Picture Placeholder 2">
            <a:extLst>
              <a:ext uri="{FF2B5EF4-FFF2-40B4-BE49-F238E27FC236}">
                <a16:creationId xmlns:a16="http://schemas.microsoft.com/office/drawing/2014/main" id="{E0DAFE09-CF5C-2B80-05EC-80BF578F4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8DE55E27-7A92-492E-BF4D-67D240BC6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901299-6C33-710F-54E0-66561E1ED485}"/>
              </a:ext>
            </a:extLst>
          </p:cNvPr>
          <p:cNvSpPr>
            <a:spLocks noGrp="1"/>
          </p:cNvSpPr>
          <p:nvPr>
            <p:ph type="dt" sz="half" idx="10"/>
          </p:nvPr>
        </p:nvSpPr>
        <p:spPr/>
        <p:txBody>
          <a:bodyPr/>
          <a:lstStyle/>
          <a:p>
            <a:fld id="{88ED58E2-954E-4828-A791-259D3BBB5368}" type="datetimeFigureOut">
              <a:rPr lang="en-NZ" smtClean="0"/>
              <a:t>24/10/2025</a:t>
            </a:fld>
            <a:endParaRPr lang="en-NZ"/>
          </a:p>
        </p:txBody>
      </p:sp>
      <p:sp>
        <p:nvSpPr>
          <p:cNvPr id="6" name="Footer Placeholder 5">
            <a:extLst>
              <a:ext uri="{FF2B5EF4-FFF2-40B4-BE49-F238E27FC236}">
                <a16:creationId xmlns:a16="http://schemas.microsoft.com/office/drawing/2014/main" id="{D64A159A-C335-7067-A0BD-F9AA54FCA9F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B50C0AE0-EF8A-F257-C02F-841EFE8BCACD}"/>
              </a:ext>
            </a:extLst>
          </p:cNvPr>
          <p:cNvSpPr>
            <a:spLocks noGrp="1"/>
          </p:cNvSpPr>
          <p:nvPr>
            <p:ph type="sldNum" sz="quarter" idx="12"/>
          </p:nvPr>
        </p:nvSpPr>
        <p:spPr/>
        <p:txBody>
          <a:bodyPr/>
          <a:lstStyle/>
          <a:p>
            <a:fld id="{49E613EE-68A5-43EC-A386-A4B4B97C9E4A}" type="slidenum">
              <a:rPr lang="en-NZ" smtClean="0"/>
              <a:t>‹#›</a:t>
            </a:fld>
            <a:endParaRPr lang="en-NZ"/>
          </a:p>
        </p:txBody>
      </p:sp>
    </p:spTree>
    <p:extLst>
      <p:ext uri="{BB962C8B-B14F-4D97-AF65-F5344CB8AC3E}">
        <p14:creationId xmlns:p14="http://schemas.microsoft.com/office/powerpoint/2010/main" val="1486143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9C43F1-7170-E685-73C5-358AB37A4E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Z"/>
          </a:p>
        </p:txBody>
      </p:sp>
      <p:sp>
        <p:nvSpPr>
          <p:cNvPr id="3" name="Text Placeholder 2">
            <a:extLst>
              <a:ext uri="{FF2B5EF4-FFF2-40B4-BE49-F238E27FC236}">
                <a16:creationId xmlns:a16="http://schemas.microsoft.com/office/drawing/2014/main" id="{172DA6C9-DE59-BDBC-5AA5-AE60EDBF93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Z"/>
          </a:p>
        </p:txBody>
      </p:sp>
      <p:sp>
        <p:nvSpPr>
          <p:cNvPr id="4" name="Date Placeholder 3">
            <a:extLst>
              <a:ext uri="{FF2B5EF4-FFF2-40B4-BE49-F238E27FC236}">
                <a16:creationId xmlns:a16="http://schemas.microsoft.com/office/drawing/2014/main" id="{B15E74C4-3FDE-29DD-EF00-113EA09FF9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ED58E2-954E-4828-A791-259D3BBB5368}" type="datetimeFigureOut">
              <a:rPr lang="en-NZ" smtClean="0"/>
              <a:t>24/10/2025</a:t>
            </a:fld>
            <a:endParaRPr lang="en-NZ"/>
          </a:p>
        </p:txBody>
      </p:sp>
      <p:sp>
        <p:nvSpPr>
          <p:cNvPr id="5" name="Footer Placeholder 4">
            <a:extLst>
              <a:ext uri="{FF2B5EF4-FFF2-40B4-BE49-F238E27FC236}">
                <a16:creationId xmlns:a16="http://schemas.microsoft.com/office/drawing/2014/main" id="{7ACAE9AB-4DF6-6B74-398C-D1DC2348C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a:p>
        </p:txBody>
      </p:sp>
      <p:sp>
        <p:nvSpPr>
          <p:cNvPr id="6" name="Slide Number Placeholder 5">
            <a:extLst>
              <a:ext uri="{FF2B5EF4-FFF2-40B4-BE49-F238E27FC236}">
                <a16:creationId xmlns:a16="http://schemas.microsoft.com/office/drawing/2014/main" id="{DF97FDD0-DD19-F709-ACE0-74F273E362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E613EE-68A5-43EC-A386-A4B4B97C9E4A}" type="slidenum">
              <a:rPr lang="en-NZ" smtClean="0"/>
              <a:t>‹#›</a:t>
            </a:fld>
            <a:endParaRPr lang="en-NZ"/>
          </a:p>
        </p:txBody>
      </p:sp>
    </p:spTree>
    <p:extLst>
      <p:ext uri="{BB962C8B-B14F-4D97-AF65-F5344CB8AC3E}">
        <p14:creationId xmlns:p14="http://schemas.microsoft.com/office/powerpoint/2010/main" val="2971991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www.mayoclinic.org/diseases-conditions/diabetes/diagnosis-treatment/drc-20371451" TargetMode="External"/><Relationship Id="rId3" Type="http://schemas.openxmlformats.org/officeDocument/2006/relationships/hyperlink" Target="https://www.diabetes.org.nz/" TargetMode="External"/><Relationship Id="rId7" Type="http://schemas.openxmlformats.org/officeDocument/2006/relationships/hyperlink" Target="https://www.cdc.gov/diabetes/treatment/treatment-low-blood-sugar-hypoglycemia.html#:~:text=If%20your%20blood%20sugar%20drops,treat%20severely%20low%20blood%20sugar"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diabetes.org/about-diabetes/a1c" TargetMode="External"/><Relationship Id="rId5" Type="http://schemas.openxmlformats.org/officeDocument/2006/relationships/hyperlink" Target="https://pmc.ncbi.nlm.nih.gov/articles/PMC1890993/" TargetMode="External"/><Relationship Id="rId4" Type="http://schemas.openxmlformats.org/officeDocument/2006/relationships/hyperlink" Target="https://www.nhlbi.nih.gov/calculate-your-bmi" TargetMode="External"/><Relationship Id="rId9" Type="http://schemas.openxmlformats.org/officeDocument/2006/relationships/hyperlink" Target="https://diabetes.org/living-with-diabetes/treatment-care/hyperglycemia"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63BD-E9C7-BF04-6099-8E2FA74BC919}"/>
              </a:ext>
            </a:extLst>
          </p:cNvPr>
          <p:cNvSpPr>
            <a:spLocks noGrp="1"/>
          </p:cNvSpPr>
          <p:nvPr>
            <p:ph type="ctrTitle"/>
          </p:nvPr>
        </p:nvSpPr>
        <p:spPr/>
        <p:txBody>
          <a:bodyPr/>
          <a:lstStyle/>
          <a:p>
            <a:r>
              <a:rPr lang="en-NZ" dirty="0">
                <a:latin typeface="Britannic Bold" panose="020B0903060703020204" pitchFamily="34" charset="0"/>
              </a:rPr>
              <a:t>Diabetes Study</a:t>
            </a:r>
          </a:p>
        </p:txBody>
      </p:sp>
      <p:sp>
        <p:nvSpPr>
          <p:cNvPr id="3" name="Subtitle 2">
            <a:extLst>
              <a:ext uri="{FF2B5EF4-FFF2-40B4-BE49-F238E27FC236}">
                <a16:creationId xmlns:a16="http://schemas.microsoft.com/office/drawing/2014/main" id="{F4C45BD6-62AE-53C2-A0C7-74AD8B83067F}"/>
              </a:ext>
            </a:extLst>
          </p:cNvPr>
          <p:cNvSpPr>
            <a:spLocks noGrp="1"/>
          </p:cNvSpPr>
          <p:nvPr>
            <p:ph type="subTitle" idx="1"/>
          </p:nvPr>
        </p:nvSpPr>
        <p:spPr/>
        <p:txBody>
          <a:bodyPr/>
          <a:lstStyle/>
          <a:p>
            <a:r>
              <a:rPr lang="en-NZ" dirty="0"/>
              <a:t>Exploratory Analysis &amp; Statistical Inference </a:t>
            </a:r>
          </a:p>
        </p:txBody>
      </p:sp>
      <p:pic>
        <p:nvPicPr>
          <p:cNvPr id="7" name="Audio 6">
            <a:hlinkClick r:id="" action="ppaction://media"/>
            <a:extLst>
              <a:ext uri="{FF2B5EF4-FFF2-40B4-BE49-F238E27FC236}">
                <a16:creationId xmlns:a16="http://schemas.microsoft.com/office/drawing/2014/main" id="{AEEB30F2-07AF-8021-3066-286B67A1C8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39374104"/>
      </p:ext>
    </p:extLst>
  </p:cSld>
  <p:clrMapOvr>
    <a:masterClrMapping/>
  </p:clrMapOvr>
  <mc:AlternateContent xmlns:mc="http://schemas.openxmlformats.org/markup-compatibility/2006">
    <mc:Choice xmlns:p14="http://schemas.microsoft.com/office/powerpoint/2010/main" Requires="p14">
      <p:transition spd="slow" p14:dur="2000" advTm="15681"/>
    </mc:Choice>
    <mc:Fallback>
      <p:transition spd="slow" advTm="15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169" x="12172950" y="555625"/>
          <p14:tracePt t="1171" x="12152313" y="565150"/>
          <p14:tracePt t="1195" x="11947525" y="614363"/>
          <p14:tracePt t="1212" x="11763375" y="623888"/>
          <p14:tracePt t="1228" x="11606213" y="633413"/>
          <p14:tracePt t="1245" x="11460163" y="644525"/>
          <p14:tracePt t="1262" x="11342688" y="663575"/>
          <p14:tracePt t="1278" x="11217275" y="673100"/>
          <p14:tracePt t="1295" x="11080750" y="682625"/>
          <p14:tracePt t="1312" x="10933113" y="682625"/>
          <p14:tracePt t="1328" x="10817225" y="682625"/>
          <p14:tracePt t="1345" x="10739438" y="701675"/>
          <p14:tracePt t="1362" x="10650538" y="712788"/>
          <p14:tracePt t="1378" x="10572750" y="741363"/>
          <p14:tracePt t="1395" x="10494963" y="769938"/>
          <p14:tracePt t="1412" x="10407650" y="790575"/>
          <p14:tracePt t="1428" x="10318750" y="809625"/>
          <p14:tracePt t="1445" x="10240963" y="819150"/>
          <p14:tracePt t="1462" x="10163175" y="828675"/>
          <p14:tracePt t="1478" x="10075863" y="838200"/>
          <p14:tracePt t="1495" x="9986963" y="858838"/>
          <p14:tracePt t="1512" x="9909175" y="877888"/>
          <p14:tracePt t="1528" x="9821863" y="906463"/>
          <p14:tracePt t="1545" x="9763125" y="917575"/>
          <p14:tracePt t="1562" x="9685338" y="946150"/>
          <p14:tracePt t="1579" x="9626600" y="946150"/>
          <p14:tracePt t="1595" x="9588500" y="976313"/>
          <p14:tracePt t="1612" x="9558338" y="976313"/>
          <p14:tracePt t="1628" x="9539288" y="985838"/>
          <p14:tracePt t="1645" x="9529763" y="985838"/>
          <p14:tracePt t="1711" x="9529763" y="995363"/>
          <p14:tracePt t="1724" x="9520238" y="995363"/>
          <p14:tracePt t="1728" x="9520238" y="1014413"/>
          <p14:tracePt t="1745" x="9509125" y="1014413"/>
          <p14:tracePt t="1762" x="9499600" y="1023938"/>
          <p14:tracePt t="1778" x="9471025" y="1023938"/>
          <p14:tracePt t="1795" x="9461500" y="1054100"/>
          <p14:tracePt t="1812" x="9440863" y="1063625"/>
          <p14:tracePt t="1828" x="9412288" y="1092200"/>
          <p14:tracePt t="1845" x="9393238" y="1122363"/>
          <p14:tracePt t="1862" x="9372600" y="1141413"/>
          <p14:tracePt t="1878" x="9363075" y="1141413"/>
          <p14:tracePt t="1898" x="9363075" y="1150938"/>
          <p14:tracePt t="1912" x="9344025" y="1150938"/>
          <p14:tracePt t="1929" x="9334500" y="1150938"/>
          <p14:tracePt t="1945" x="9304338" y="1160463"/>
          <p14:tracePt t="1962" x="9285288" y="1169988"/>
          <p14:tracePt t="1978" x="9247188" y="1169988"/>
          <p14:tracePt t="1995" x="9207500" y="1169988"/>
          <p14:tracePt t="2012" x="9178925" y="1169988"/>
          <p14:tracePt t="2028" x="9167813" y="1169988"/>
          <p14:tracePt t="2045" x="9158288" y="1169988"/>
          <p14:tracePt t="2062" x="9148763" y="1169988"/>
          <p14:tracePt t="2078" x="9109075" y="1181100"/>
          <p14:tracePt t="2095" x="9070975" y="1190625"/>
          <p14:tracePt t="2112" x="9051925" y="1190625"/>
          <p14:tracePt t="2129" x="9021763" y="1200150"/>
          <p14:tracePt t="2145" x="8993188" y="1200150"/>
          <p14:tracePt t="2162" x="8972550" y="1209675"/>
          <p14:tracePt t="2178" x="8943975" y="1228725"/>
          <p14:tracePt t="2195" x="8904288" y="1277938"/>
          <p14:tracePt t="2212" x="8875713" y="1336675"/>
          <p14:tracePt t="2228" x="8836025" y="1385888"/>
          <p14:tracePt t="2245" x="8807450" y="1433513"/>
          <p14:tracePt t="2262" x="8797925" y="1482725"/>
          <p14:tracePt t="2278" x="8788400" y="1531938"/>
          <p14:tracePt t="2295" x="8788400" y="1570038"/>
          <p14:tracePt t="2312" x="8807450" y="1649413"/>
          <p14:tracePt t="2328" x="8836025" y="1736725"/>
          <p14:tracePt t="2345" x="8847138" y="1795463"/>
          <p14:tracePt t="2362" x="8856663" y="1854200"/>
          <p14:tracePt t="2378" x="8866188" y="1901825"/>
          <p14:tracePt t="2395" x="8866188" y="1960563"/>
          <p14:tracePt t="2412" x="8875713" y="2000250"/>
          <p14:tracePt t="2428" x="8875713" y="2019300"/>
          <p14:tracePt t="2445" x="8875713" y="2028825"/>
          <p14:tracePt t="2462" x="8866188" y="2038350"/>
          <p14:tracePt t="2478" x="8866188" y="2047875"/>
          <p14:tracePt t="2495" x="8866188" y="2078038"/>
          <p14:tracePt t="2512" x="8866188" y="2116138"/>
          <p14:tracePt t="2529" x="8866188" y="2165350"/>
          <p14:tracePt t="2545" x="8866188" y="2224088"/>
          <p14:tracePt t="2562" x="8875713" y="2282825"/>
          <p14:tracePt t="2579" x="8885238" y="2322513"/>
          <p14:tracePt t="2595" x="8894763" y="2351088"/>
          <p14:tracePt t="2612" x="8904288" y="2360613"/>
          <p14:tracePt t="2628" x="8904288" y="2390775"/>
          <p14:tracePt t="2645" x="8904288" y="2400300"/>
          <p14:tracePt t="2662" x="8904288" y="2409825"/>
          <p14:tracePt t="2821" x="8904288" y="2419350"/>
          <p14:tracePt t="2823" x="8904288" y="2428875"/>
          <p14:tracePt t="2830" x="8894763" y="2428875"/>
          <p14:tracePt t="2845" x="8875713" y="2438400"/>
          <p14:tracePt t="2862" x="8866188" y="2438400"/>
          <p14:tracePt t="2996" x="8866188" y="2428875"/>
          <p14:tracePt t="3060" x="8866188" y="2419350"/>
          <p14:tracePt t="3237" x="8866188" y="2428875"/>
          <p14:tracePt t="3244" x="8856663" y="2428875"/>
          <p14:tracePt t="3421" x="8856663" y="2438400"/>
          <p14:tracePt t="3435" x="8856663" y="2447925"/>
          <p14:tracePt t="3454" x="8856663" y="2459038"/>
          <p14:tracePt t="3621" x="8856663" y="2468563"/>
          <p14:tracePt t="4069" x="8856663" y="2459038"/>
          <p14:tracePt t="4075" x="8856663" y="2447925"/>
          <p14:tracePt t="4079" x="8856663" y="2438400"/>
          <p14:tracePt t="4095" x="8836025" y="2409825"/>
          <p14:tracePt t="4112" x="8816975" y="2370138"/>
          <p14:tracePt t="4128" x="8797925" y="2332038"/>
          <p14:tracePt t="4145" x="8778875" y="2282825"/>
          <p14:tracePt t="4162" x="8778875" y="2273300"/>
          <p14:tracePt t="4178" x="8767763" y="2263775"/>
          <p14:tracePt t="4195" x="8758238" y="2243138"/>
          <p14:tracePt t="4581" x="8748713" y="2243138"/>
          <p14:tracePt t="4590" x="8739188" y="2243138"/>
          <p14:tracePt t="4595" x="8729663" y="2243138"/>
          <p14:tracePt t="4612" x="8710613" y="2243138"/>
          <p14:tracePt t="4629" x="8680450" y="2243138"/>
          <p14:tracePt t="4645" x="8661400" y="2233613"/>
          <p14:tracePt t="4662" x="8621713" y="2214563"/>
          <p14:tracePt t="4678" x="8574088" y="2205038"/>
          <p14:tracePt t="4695" x="8524875" y="2185988"/>
          <p14:tracePt t="4712" x="8485188" y="2185988"/>
          <p14:tracePt t="4728" x="8456613" y="2174875"/>
          <p14:tracePt t="4745" x="8437563" y="2174875"/>
          <p14:tracePt t="4762" x="8426450" y="2174875"/>
          <p14:tracePt t="4919" x="8416925" y="2165350"/>
          <p14:tracePt t="4928" x="8407400" y="2165350"/>
          <p14:tracePt t="4936" x="8397875" y="2165350"/>
          <p14:tracePt t="4945" x="8397875" y="2174875"/>
          <p14:tracePt t="4962" x="8378825" y="2185988"/>
          <p14:tracePt t="4978" x="8369300" y="2205038"/>
          <p14:tracePt t="4995" x="8358188" y="2224088"/>
          <p14:tracePt t="5061" x="8369300" y="2224088"/>
          <p14:tracePt t="5065" x="8378825" y="2224088"/>
          <p14:tracePt t="5078" x="8407400" y="2205038"/>
          <p14:tracePt t="5095" x="8466138" y="2165350"/>
          <p14:tracePt t="5112" x="8543925" y="2127250"/>
          <p14:tracePt t="5128" x="8670925" y="2047875"/>
          <p14:tracePt t="5145" x="8797925" y="1990725"/>
          <p14:tracePt t="5162" x="8943975" y="1911350"/>
          <p14:tracePt t="5178" x="9080500" y="1863725"/>
          <p14:tracePt t="5195" x="9178925" y="1824038"/>
          <p14:tracePt t="5212" x="9236075" y="1795463"/>
          <p14:tracePt t="5228" x="9266238" y="1785938"/>
          <p14:tracePt t="5245" x="9275763" y="1774825"/>
          <p14:tracePt t="5262" x="9294813" y="1795463"/>
          <p14:tracePt t="5278" x="9304338" y="1843088"/>
          <p14:tracePt t="5295" x="9304338" y="1873250"/>
          <p14:tracePt t="5312" x="9304338" y="1785938"/>
          <p14:tracePt t="5328" x="9431338" y="1736725"/>
          <p14:tracePt t="5838" x="9431338" y="1765300"/>
          <p14:tracePt t="5840" x="9412288" y="1774825"/>
          <p14:tracePt t="5845" x="9393238" y="1795463"/>
          <p14:tracePt t="5862" x="9315450" y="1960563"/>
          <p14:tracePt t="5878" x="9188450" y="2116138"/>
          <p14:tracePt t="5895" x="9021763" y="2254250"/>
          <p14:tracePt t="5912" x="8788400" y="2428875"/>
          <p14:tracePt t="5928" x="8593138" y="2565400"/>
          <p14:tracePt t="5945" x="8378825" y="2682875"/>
          <p14:tracePt t="5962" x="8232775" y="2779713"/>
          <p14:tracePt t="5978" x="8134350" y="2809875"/>
          <p14:tracePt t="5995" x="8066088" y="2809875"/>
          <p14:tracePt t="6012" x="8027988" y="2789238"/>
          <p14:tracePt t="6028" x="7997825" y="2760663"/>
          <p14:tracePt t="6045" x="7978775" y="2711450"/>
          <p14:tracePt t="6062" x="7939088" y="2595563"/>
          <p14:tracePt t="6078" x="7900988" y="2487613"/>
          <p14:tracePt t="6095" x="7880350" y="2428875"/>
          <p14:tracePt t="6112" x="7870825" y="2379663"/>
          <p14:tracePt t="6128" x="7870825" y="2341563"/>
          <p14:tracePt t="6145" x="7870825" y="2292350"/>
          <p14:tracePt t="6162" x="7861300" y="2233613"/>
          <p14:tracePt t="6178" x="7861300" y="2174875"/>
          <p14:tracePt t="6195" x="7861300" y="2116138"/>
          <p14:tracePt t="6212" x="7861300" y="2058988"/>
          <p14:tracePt t="6228" x="7861300" y="2000250"/>
          <p14:tracePt t="6245" x="7861300" y="1979613"/>
          <p14:tracePt t="6262" x="7861300" y="1960563"/>
          <p14:tracePt t="6278" x="7842250" y="1960563"/>
          <p14:tracePt t="6295" x="7812088" y="1941513"/>
          <p14:tracePt t="6311" x="7743825" y="1931988"/>
          <p14:tracePt t="6328" x="7646988" y="1931988"/>
          <p14:tracePt t="6345" x="7578725" y="1931988"/>
          <p14:tracePt t="6362" x="7500938" y="1931988"/>
          <p14:tracePt t="6378" x="7423150" y="1931988"/>
          <p14:tracePt t="6395" x="7334250" y="1922463"/>
          <p14:tracePt t="6412" x="7237413" y="1922463"/>
          <p14:tracePt t="6428" x="7119938" y="1911350"/>
          <p14:tracePt t="6445" x="7013575" y="1901825"/>
          <p14:tracePt t="6462" x="6905625" y="1892300"/>
          <p14:tracePt t="6478" x="6837363" y="1892300"/>
          <p14:tracePt t="6495" x="6778625" y="1882775"/>
          <p14:tracePt t="6512" x="6710363" y="1873250"/>
          <p14:tracePt t="6528" x="6623050" y="1854200"/>
          <p14:tracePt t="6545" x="6545263" y="1833563"/>
          <p14:tracePt t="6562" x="6465888" y="1814513"/>
          <p14:tracePt t="6578" x="6378575" y="1785938"/>
          <p14:tracePt t="6595" x="6310313" y="1755775"/>
          <p14:tracePt t="6612" x="6242050" y="1727200"/>
          <p14:tracePt t="6628" x="6213475" y="1717675"/>
          <p14:tracePt t="6645" x="6203950" y="1697038"/>
          <p14:tracePt t="6662" x="6192838" y="1697038"/>
          <p14:tracePt t="6678" x="6183313" y="1687513"/>
          <p14:tracePt t="6695" x="6183313" y="1677988"/>
          <p14:tracePt t="6712" x="6183313" y="1658938"/>
          <p14:tracePt t="6728" x="6173788" y="1638300"/>
          <p14:tracePt t="6745" x="6164263" y="1628775"/>
          <p14:tracePt t="6762" x="6164263" y="1609725"/>
          <p14:tracePt t="6778" x="6154738" y="1590675"/>
          <p14:tracePt t="6795" x="6145213" y="1570038"/>
          <p14:tracePt t="6812" x="6145213" y="1541463"/>
          <p14:tracePt t="6828" x="6145213" y="1511300"/>
          <p14:tracePt t="6845" x="6135688" y="1473200"/>
          <p14:tracePt t="6861" x="6135688" y="1443038"/>
          <p14:tracePt t="6878" x="6145213" y="1423988"/>
          <p14:tracePt t="6895" x="6145213" y="1404938"/>
          <p14:tracePt t="6911" x="6145213" y="1385888"/>
          <p14:tracePt t="6928" x="6145213" y="1365250"/>
          <p14:tracePt t="6945" x="6145213" y="1346200"/>
          <p14:tracePt t="6961" x="6145213" y="1317625"/>
          <p14:tracePt t="6978" x="6145213" y="1287463"/>
          <p14:tracePt t="6995" x="6145213" y="1268413"/>
          <p14:tracePt t="7011" x="6154738" y="1228725"/>
          <p14:tracePt t="7028" x="6173788" y="1200150"/>
          <p14:tracePt t="7045" x="6192838" y="1181100"/>
          <p14:tracePt t="7061" x="6203950" y="1141413"/>
          <p14:tracePt t="7078" x="6232525" y="1122363"/>
          <p14:tracePt t="7095" x="6261100" y="1082675"/>
          <p14:tracePt t="7112" x="6300788" y="1023938"/>
          <p14:tracePt t="7128" x="6340475" y="976313"/>
          <p14:tracePt t="7145" x="6369050" y="927100"/>
          <p14:tracePt t="7161" x="6408738" y="877888"/>
          <p14:tracePt t="7178" x="6446838" y="828675"/>
          <p14:tracePt t="7195" x="6465888" y="781050"/>
          <p14:tracePt t="7211" x="6477000" y="769938"/>
          <p14:tracePt t="7228" x="6486525" y="760413"/>
          <p14:tracePt t="7581" x="6477000" y="760413"/>
          <p14:tracePt t="7583" x="6477000" y="769938"/>
          <p14:tracePt t="7595" x="6465888" y="781050"/>
          <p14:tracePt t="7612" x="6437313" y="819150"/>
          <p14:tracePt t="7628" x="6408738" y="877888"/>
          <p14:tracePt t="7645" x="6378575" y="927100"/>
          <p14:tracePt t="7662" x="6329363" y="1004888"/>
          <p14:tracePt t="7678" x="6261100" y="1092200"/>
          <p14:tracePt t="7695" x="6213475" y="1200150"/>
          <p14:tracePt t="7712" x="6135688" y="1317625"/>
          <p14:tracePt t="7729" x="6056313" y="1454150"/>
          <p14:tracePt t="7745" x="5988050" y="1560513"/>
          <p14:tracePt t="7762" x="5930900" y="1649413"/>
          <p14:tracePt t="7778" x="5881688" y="1717675"/>
          <p14:tracePt t="7795" x="5862638" y="1755775"/>
          <p14:tracePt t="7812" x="5842000" y="1785938"/>
          <p14:tracePt t="9203" x="5832475" y="1785938"/>
          <p14:tracePt t="9207" x="5822950" y="1785938"/>
          <p14:tracePt t="9212" x="5813425" y="1795463"/>
          <p14:tracePt t="9229" x="5754688" y="1824038"/>
          <p14:tracePt t="9245" x="5705475" y="1843088"/>
          <p14:tracePt t="9262" x="5646738" y="1882775"/>
          <p14:tracePt t="9278" x="5578475" y="1922463"/>
          <p14:tracePt t="9295" x="5530850" y="1970088"/>
          <p14:tracePt t="9312" x="5481638" y="2000250"/>
          <p14:tracePt t="9328" x="5432425" y="2047875"/>
          <p14:tracePt t="9345" x="5422900" y="2078038"/>
          <p14:tracePt t="9361" x="5403850" y="2116138"/>
          <p14:tracePt t="9378" x="5394325" y="2155825"/>
          <p14:tracePt t="9395" x="5394325" y="2174875"/>
          <p14:tracePt t="9411" x="5383213" y="2214563"/>
          <p14:tracePt t="9428" x="5383213" y="2243138"/>
          <p14:tracePt t="9445" x="5383213" y="2254250"/>
          <p14:tracePt t="9461" x="5383213" y="2273300"/>
          <p14:tracePt t="9478" x="5383213" y="2292350"/>
          <p14:tracePt t="9495" x="5383213" y="2311400"/>
          <p14:tracePt t="9512" x="5383213" y="2322513"/>
          <p14:tracePt t="9530" x="5383213" y="2332038"/>
          <p14:tracePt t="9546" x="5383213" y="2341563"/>
          <p14:tracePt t="9574" x="5383213" y="2351088"/>
          <p14:tracePt t="9604" x="5383213" y="2360613"/>
          <p14:tracePt t="9664" x="5383213" y="2370138"/>
          <p14:tracePt t="9672" x="5383213" y="2379663"/>
          <p14:tracePt t="9680" x="5383213" y="2390775"/>
          <p14:tracePt t="9695" x="5383213" y="2400300"/>
          <p14:tracePt t="9712" x="5383213" y="2409825"/>
          <p14:tracePt t="9728" x="5383213" y="2419350"/>
          <p14:tracePt t="9750" x="5383213" y="2428875"/>
          <p14:tracePt t="10065" x="5394325" y="2428875"/>
          <p14:tracePt t="10071" x="5403850" y="2428875"/>
          <p14:tracePt t="10082" x="5413375" y="2428875"/>
          <p14:tracePt t="10095" x="5422900" y="2428875"/>
          <p14:tracePt t="10111" x="5441950" y="2428875"/>
          <p14:tracePt t="10128" x="5462588" y="2428875"/>
          <p14:tracePt t="10145" x="5481638" y="2428875"/>
          <p14:tracePt t="10162" x="5491163" y="2419350"/>
          <p14:tracePt t="10178" x="5500688" y="2419350"/>
          <p14:tracePt t="10195" x="5510213" y="2419350"/>
          <p14:tracePt t="10212" x="5521325" y="2419350"/>
          <p14:tracePt t="10228" x="5530850" y="2419350"/>
          <p14:tracePt t="10245" x="5549900" y="2419350"/>
          <p14:tracePt t="10261" x="5578475" y="2419350"/>
          <p14:tracePt t="10278" x="5608638" y="2438400"/>
          <p14:tracePt t="10295" x="5646738" y="2459038"/>
          <p14:tracePt t="10311" x="5686425" y="2478088"/>
          <p14:tracePt t="10328" x="5715000" y="2487613"/>
          <p14:tracePt t="10345" x="5754688" y="2497138"/>
          <p14:tracePt t="10361" x="5794375" y="2516188"/>
          <p14:tracePt t="10378" x="5832475" y="2536825"/>
          <p14:tracePt t="10395" x="5862638" y="2536825"/>
          <p14:tracePt t="10411" x="5891213" y="2555875"/>
          <p14:tracePt t="10428" x="5919788" y="2565400"/>
          <p14:tracePt t="10445" x="5940425" y="2574925"/>
          <p14:tracePt t="10461" x="5949950" y="2574925"/>
          <p14:tracePt t="10680" x="5949950" y="2584450"/>
          <p14:tracePt t="10927" x="5949950" y="2574925"/>
          <p14:tracePt t="10942" x="5949950" y="2565400"/>
          <p14:tracePt t="10946" x="5940425" y="2565400"/>
          <p14:tracePt t="10962" x="5940425" y="2546350"/>
          <p14:tracePt t="10978" x="5949950" y="2506663"/>
          <p14:tracePt t="10995" x="5969000" y="2478088"/>
          <p14:tracePt t="11011" x="5978525" y="2438400"/>
          <p14:tracePt t="11028" x="5999163" y="2400300"/>
          <p14:tracePt t="11045" x="6018213" y="2360613"/>
          <p14:tracePt t="11061" x="6027738" y="2311400"/>
          <p14:tracePt t="11078" x="6046788" y="2263775"/>
          <p14:tracePt t="11095" x="6056313" y="2205038"/>
          <p14:tracePt t="11111" x="6086475" y="2136775"/>
          <p14:tracePt t="11128" x="6124575" y="2028825"/>
          <p14:tracePt t="11145" x="6183313" y="1901825"/>
          <p14:tracePt t="11161" x="6261100" y="1717675"/>
          <p14:tracePt t="11178" x="6350000" y="1511300"/>
          <p14:tracePt t="11195" x="6437313" y="1287463"/>
          <p14:tracePt t="11212" x="6534150" y="1054100"/>
          <p14:tracePt t="11228" x="6613525" y="849313"/>
          <p14:tracePt t="11245" x="6661150" y="692150"/>
          <p14:tracePt t="11261" x="6719888" y="527050"/>
          <p14:tracePt t="11278" x="6740525" y="390525"/>
          <p14:tracePt t="11295" x="6759575" y="273050"/>
          <p14:tracePt t="11311" x="6778625" y="165100"/>
          <p14:tracePt t="11328" x="6788150" y="58738"/>
          <p14:tracePt t="13861" x="5578475" y="39688"/>
          <p14:tracePt t="13863" x="5559425" y="136525"/>
          <p14:tracePt t="13878" x="5422900" y="682625"/>
          <p14:tracePt t="13895" x="5218113" y="1249363"/>
          <p14:tracePt t="13911" x="5013325" y="1727200"/>
          <p14:tracePt t="13928" x="4886325" y="2038350"/>
          <p14:tracePt t="13945" x="4779963" y="2273300"/>
          <p14:tracePt t="13962" x="4652963" y="2478088"/>
          <p14:tracePt t="13978" x="4554538" y="2643188"/>
          <p14:tracePt t="13995" x="4438650" y="2819400"/>
          <p14:tracePt t="14011" x="4243388" y="3043238"/>
          <p14:tracePt t="14028" x="4048125" y="3209925"/>
          <p14:tracePt t="14045" x="3843338" y="3325813"/>
          <p14:tracePt t="14062" x="3667125" y="3443288"/>
          <p14:tracePt t="14078" x="3492500" y="3609975"/>
          <p14:tracePt t="14080" x="3462338" y="3629025"/>
          <p14:tracePt t="14095" x="3297238" y="3843338"/>
          <p14:tracePt t="14111" x="3151188" y="4068763"/>
          <p14:tracePt t="14128" x="3033713" y="4321175"/>
          <p14:tracePt t="14145" x="2887663" y="4624388"/>
          <p14:tracePt t="14161" x="2770188" y="4946650"/>
          <p14:tracePt t="14178" x="2671763" y="5199063"/>
          <p14:tracePt t="14195" x="2584450" y="5462588"/>
          <p14:tracePt t="14212" x="2516188" y="5629275"/>
          <p14:tracePt t="14228" x="2466975" y="5775325"/>
          <p14:tracePt t="14245" x="2438400" y="5881688"/>
          <p14:tracePt t="14262" x="2428875" y="5989638"/>
          <p14:tracePt t="14278" x="2409825" y="6076950"/>
          <p14:tracePt t="14295" x="2379663" y="6156325"/>
          <p14:tracePt t="14312" x="2360613" y="6243638"/>
          <p14:tracePt t="14328" x="2330450" y="6330950"/>
          <p14:tracePt t="14345" x="2311400" y="6370638"/>
          <p14:tracePt t="14362" x="2301875" y="6418263"/>
          <p14:tracePt t="14378" x="2273300" y="6477000"/>
          <p14:tracePt t="14395" x="2243138" y="6556375"/>
          <p14:tracePt t="14411" x="2224088" y="6624638"/>
          <p14:tracePt t="14428" x="2205038" y="6692900"/>
          <p14:tracePt t="14445" x="2184400" y="6750050"/>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4BF1D-F7C0-B7FC-2EF6-9996728F54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8EDF8B9-CD5F-B765-8416-A7B5FDFA3362}"/>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9EE202B5-2CB5-E057-C78F-6EE40E7F7D70}"/>
              </a:ext>
            </a:extLst>
          </p:cNvPr>
          <p:cNvSpPr>
            <a:spLocks noGrp="1"/>
          </p:cNvSpPr>
          <p:nvPr>
            <p:ph type="title"/>
          </p:nvPr>
        </p:nvSpPr>
        <p:spPr/>
        <p:txBody>
          <a:bodyPr/>
          <a:lstStyle/>
          <a:p>
            <a:r>
              <a:rPr lang="en-NZ" dirty="0">
                <a:latin typeface="Britannic Bold" panose="020B0903060703020204" pitchFamily="34" charset="0"/>
              </a:rPr>
              <a:t>Data Cleaning and Preparation</a:t>
            </a:r>
          </a:p>
        </p:txBody>
      </p:sp>
      <p:sp>
        <p:nvSpPr>
          <p:cNvPr id="3" name="Content Placeholder 2">
            <a:extLst>
              <a:ext uri="{FF2B5EF4-FFF2-40B4-BE49-F238E27FC236}">
                <a16:creationId xmlns:a16="http://schemas.microsoft.com/office/drawing/2014/main" id="{F4F053CF-D585-4E75-939D-51CC753BF7CB}"/>
              </a:ext>
            </a:extLst>
          </p:cNvPr>
          <p:cNvSpPr>
            <a:spLocks noGrp="1"/>
          </p:cNvSpPr>
          <p:nvPr>
            <p:ph idx="1"/>
          </p:nvPr>
        </p:nvSpPr>
        <p:spPr/>
        <p:txBody>
          <a:bodyPr>
            <a:normAutofit/>
          </a:bodyPr>
          <a:lstStyle/>
          <a:p>
            <a:pPr marL="0" lvl="0" indent="0">
              <a:buNone/>
            </a:pPr>
            <a:r>
              <a:rPr lang="en-NZ" b="1" dirty="0"/>
              <a:t>Age </a:t>
            </a:r>
          </a:p>
          <a:p>
            <a:pPr lvl="0"/>
            <a:r>
              <a:rPr lang="en-NZ" dirty="0"/>
              <a:t>Plausibility check required</a:t>
            </a:r>
          </a:p>
          <a:p>
            <a:pPr lvl="0"/>
            <a:r>
              <a:rPr lang="en-NZ" dirty="0"/>
              <a:t>No values lower than 0</a:t>
            </a:r>
          </a:p>
          <a:p>
            <a:pPr lvl="0"/>
            <a:r>
              <a:rPr lang="en-NZ" dirty="0"/>
              <a:t>No values greater than 120</a:t>
            </a:r>
          </a:p>
        </p:txBody>
      </p:sp>
      <p:pic>
        <p:nvPicPr>
          <p:cNvPr id="6" name="Picture 5">
            <a:extLst>
              <a:ext uri="{FF2B5EF4-FFF2-40B4-BE49-F238E27FC236}">
                <a16:creationId xmlns:a16="http://schemas.microsoft.com/office/drawing/2014/main" id="{686DA22F-EB42-53F3-E03D-D38D80401917}"/>
              </a:ext>
            </a:extLst>
          </p:cNvPr>
          <p:cNvPicPr>
            <a:picLocks noChangeAspect="1"/>
          </p:cNvPicPr>
          <p:nvPr/>
        </p:nvPicPr>
        <p:blipFill>
          <a:blip r:embed="rId5"/>
          <a:stretch>
            <a:fillRect/>
          </a:stretch>
        </p:blipFill>
        <p:spPr>
          <a:xfrm>
            <a:off x="838200" y="4466555"/>
            <a:ext cx="6563641" cy="847843"/>
          </a:xfrm>
          <a:prstGeom prst="rect">
            <a:avLst/>
          </a:prstGeom>
        </p:spPr>
      </p:pic>
      <p:pic>
        <p:nvPicPr>
          <p:cNvPr id="8" name="Audio 7">
            <a:hlinkClick r:id="" action="ppaction://media"/>
            <a:extLst>
              <a:ext uri="{FF2B5EF4-FFF2-40B4-BE49-F238E27FC236}">
                <a16:creationId xmlns:a16="http://schemas.microsoft.com/office/drawing/2014/main" id="{70BFE461-0393-C441-1162-93B0165CB77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0211811"/>
      </p:ext>
    </p:extLst>
  </p:cSld>
  <p:clrMapOvr>
    <a:masterClrMapping/>
  </p:clrMapOvr>
  <mc:AlternateContent xmlns:mc="http://schemas.openxmlformats.org/markup-compatibility/2006">
    <mc:Choice xmlns:p14="http://schemas.microsoft.com/office/powerpoint/2010/main" Requires="p14">
      <p:transition spd="slow" p14:dur="2000" advTm="19009"/>
    </mc:Choice>
    <mc:Fallback>
      <p:transition spd="slow" advTm="19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3053" x="9525" y="5483225"/>
          <p14:tracePt t="13064" x="39688" y="5483225"/>
          <p14:tracePt t="13081" x="87313" y="5472113"/>
          <p14:tracePt t="13098" x="117475" y="5462588"/>
          <p14:tracePt t="13114" x="155575" y="5453063"/>
          <p14:tracePt t="13131" x="185738" y="5443538"/>
          <p14:tracePt t="13148" x="214313" y="5443538"/>
          <p14:tracePt t="13165" x="254000" y="5434013"/>
          <p14:tracePt t="13181" x="292100" y="5414963"/>
          <p14:tracePt t="13198" x="322263" y="5414963"/>
          <p14:tracePt t="13214" x="350838" y="5403850"/>
          <p14:tracePt t="13231" x="369888" y="5403850"/>
          <p14:tracePt t="13248" x="369888" y="5394325"/>
          <p14:tracePt t="13278" x="381000" y="5394325"/>
          <p14:tracePt t="13287" x="390525" y="5394325"/>
          <p14:tracePt t="13303" x="400050" y="5394325"/>
          <p14:tracePt t="13315" x="409575" y="5394325"/>
          <p14:tracePt t="13331" x="428625" y="5403850"/>
          <p14:tracePt t="13348" x="449263" y="5403850"/>
          <p14:tracePt t="13365" x="468313" y="5403850"/>
          <p14:tracePt t="13382" x="477838" y="5403850"/>
          <p14:tracePt t="13398" x="487363" y="5414963"/>
          <p14:tracePt t="13431" x="496888" y="5414963"/>
          <p14:tracePt t="13443" x="506413" y="5414963"/>
          <p14:tracePt t="13450" x="517525" y="5414963"/>
          <p14:tracePt t="13467" x="527050" y="5414963"/>
          <p14:tracePt t="13481" x="536575" y="5414963"/>
          <p14:tracePt t="13498" x="555625" y="5414963"/>
          <p14:tracePt t="13514" x="565150" y="5414963"/>
          <p14:tracePt t="13531" x="595313" y="5424488"/>
          <p14:tracePt t="13548" x="633413" y="5424488"/>
          <p14:tracePt t="13564" x="673100" y="5434013"/>
          <p14:tracePt t="13581" x="712788" y="5434013"/>
          <p14:tracePt t="13598" x="741363" y="5434013"/>
          <p14:tracePt t="13614" x="781050" y="5434013"/>
          <p14:tracePt t="13631" x="838200" y="5434013"/>
          <p14:tracePt t="13648" x="877888" y="5434013"/>
          <p14:tracePt t="13664" x="917575" y="5424488"/>
          <p14:tracePt t="13681" x="974725" y="5403850"/>
          <p14:tracePt t="13698" x="1014413" y="5365750"/>
          <p14:tracePt t="13714" x="1063625" y="5346700"/>
          <p14:tracePt t="13731" x="1111250" y="5316538"/>
          <p14:tracePt t="13748" x="1141413" y="5297488"/>
          <p14:tracePt t="13764" x="1179513" y="5267325"/>
          <p14:tracePt t="13781" x="1209675" y="5248275"/>
          <p14:tracePt t="13798" x="1228725" y="5219700"/>
          <p14:tracePt t="13814" x="1247775" y="5199063"/>
          <p14:tracePt t="13831" x="1258888" y="5189538"/>
          <p14:tracePt t="13848" x="1268413" y="5180013"/>
          <p14:tracePt t="13864" x="1268413" y="5170488"/>
          <p14:tracePt t="14099" x="1268413" y="5160963"/>
          <p14:tracePt t="14102" x="1277938" y="5160963"/>
          <p14:tracePt t="14115" x="1296988" y="5160963"/>
          <p14:tracePt t="14131" x="1306513" y="5160963"/>
          <p14:tracePt t="14148" x="1336675" y="5160963"/>
          <p14:tracePt t="14164" x="1346200" y="5151438"/>
          <p14:tracePt t="14181" x="1374775" y="5140325"/>
          <p14:tracePt t="14198" x="1395413" y="5121275"/>
          <p14:tracePt t="14214" x="1414463" y="5102225"/>
          <p14:tracePt t="14231" x="1433513" y="5083175"/>
          <p14:tracePt t="14248" x="1433513" y="5072063"/>
          <p14:tracePt t="14264" x="1443038" y="5062538"/>
          <p14:tracePt t="14313" x="1443038" y="5053013"/>
          <p14:tracePt t="14585" x="1452563" y="5053013"/>
          <p14:tracePt t="14598" x="1463675" y="5053013"/>
          <p14:tracePt t="14605" x="1473200" y="5053013"/>
          <p14:tracePt t="14614" x="1482725" y="5053013"/>
          <p14:tracePt t="14631" x="1531938" y="5062538"/>
          <p14:tracePt t="14648" x="1600200" y="5083175"/>
          <p14:tracePt t="14664" x="1668463" y="5111750"/>
          <p14:tracePt t="14681" x="1716088" y="5121275"/>
          <p14:tracePt t="14698" x="1774825" y="5140325"/>
          <p14:tracePt t="14715" x="1824038" y="5160963"/>
          <p14:tracePt t="14731" x="1863725" y="5170488"/>
          <p14:tracePt t="14748" x="1901825" y="5180013"/>
          <p14:tracePt t="14764" x="1951038" y="5189538"/>
          <p14:tracePt t="14781" x="1989138" y="5199063"/>
          <p14:tracePt t="14798" x="2038350" y="5208588"/>
          <p14:tracePt t="14814" x="2087563" y="5208588"/>
          <p14:tracePt t="14831" x="2165350" y="5219700"/>
          <p14:tracePt t="14848" x="2243138" y="5219700"/>
          <p14:tracePt t="14864" x="2341563" y="5219700"/>
          <p14:tracePt t="14881" x="2428875" y="5219700"/>
          <p14:tracePt t="14898" x="2555875" y="5229225"/>
          <p14:tracePt t="14914" x="2701925" y="5238750"/>
          <p14:tracePt t="14931" x="2887663" y="5248275"/>
          <p14:tracePt t="14948" x="3052763" y="5248275"/>
          <p14:tracePt t="14964" x="3189288" y="5248275"/>
          <p14:tracePt t="14981" x="3355975" y="5248275"/>
          <p14:tracePt t="14998" x="3492500" y="5238750"/>
          <p14:tracePt t="15014" x="3598863" y="5229225"/>
          <p14:tracePt t="15031" x="3697288" y="5199063"/>
          <p14:tracePt t="15031" x="3706813" y="5199063"/>
          <p14:tracePt t="15048" x="3765550" y="5180013"/>
          <p14:tracePt t="15064" x="3803650" y="5170488"/>
          <p14:tracePt t="15081" x="3843338" y="5140325"/>
          <p14:tracePt t="15098" x="3862388" y="5111750"/>
          <p14:tracePt t="15114" x="3911600" y="5092700"/>
          <p14:tracePt t="15131" x="3940175" y="5043488"/>
          <p14:tracePt t="15148" x="3998913" y="5003800"/>
          <p14:tracePt t="15164" x="4076700" y="4975225"/>
          <p14:tracePt t="15181" x="4175125" y="4926013"/>
          <p14:tracePt t="15198" x="4281488" y="4897438"/>
          <p14:tracePt t="15214" x="4398963" y="4867275"/>
          <p14:tracePt t="15231" x="4486275" y="4857750"/>
          <p14:tracePt t="15248" x="4535488" y="4848225"/>
          <p14:tracePt t="15264" x="4564063" y="4848225"/>
          <p14:tracePt t="15281" x="4594225" y="4848225"/>
          <p14:tracePt t="15281" x="4603750" y="4848225"/>
          <p14:tracePt t="15298" x="4622800" y="4848225"/>
          <p14:tracePt t="15314" x="4632325" y="4848225"/>
          <p14:tracePt t="15360" x="4632325" y="4857750"/>
          <p14:tracePt t="15364" x="4632325" y="4867275"/>
          <p14:tracePt t="15381" x="4632325" y="4878388"/>
          <p14:tracePt t="15390" x="4632325" y="4887913"/>
          <p14:tracePt t="15398" x="4622800" y="4897438"/>
          <p14:tracePt t="15414" x="4622800" y="4906963"/>
          <p14:tracePt t="15431" x="4594225" y="4935538"/>
          <p14:tracePt t="15448" x="4594225" y="4946650"/>
          <p14:tracePt t="15465" x="4564063" y="4965700"/>
          <p14:tracePt t="15481" x="4564063" y="4975225"/>
          <p14:tracePt t="15498" x="4554538" y="4975225"/>
          <p14:tracePt t="15559" x="4554538" y="4984750"/>
          <p14:tracePt t="15565" x="4554538" y="4994275"/>
          <p14:tracePt t="15573" x="4564063" y="4994275"/>
          <p14:tracePt t="15581" x="4575175" y="5003800"/>
          <p14:tracePt t="15598" x="4594225" y="5003800"/>
          <p14:tracePt t="15615" x="4622800" y="5014913"/>
          <p14:tracePt t="15631" x="4643438" y="5014913"/>
          <p14:tracePt t="15648" x="4662488" y="5014913"/>
          <p14:tracePt t="15665" x="4681538" y="5014913"/>
          <p14:tracePt t="15784" x="4672013" y="5014913"/>
          <p14:tracePt t="15788" x="4672013" y="5024438"/>
          <p14:tracePt t="15798" x="4662488" y="5033963"/>
          <p14:tracePt t="15815" x="4662488" y="5053013"/>
          <p14:tracePt t="15831" x="4652963" y="5083175"/>
          <p14:tracePt t="15854" x="4652963" y="5092700"/>
          <p14:tracePt t="15866" x="4662488" y="5092700"/>
          <p14:tracePt t="16109" x="4662488" y="5102225"/>
          <p14:tracePt t="16117" x="4662488" y="5111750"/>
          <p14:tracePt t="16119" x="4662488" y="5121275"/>
          <p14:tracePt t="16131" x="4662488" y="5130800"/>
          <p14:tracePt t="16148" x="4662488" y="5180013"/>
          <p14:tracePt t="16165" x="4662488" y="5219700"/>
          <p14:tracePt t="16181" x="4672013" y="5267325"/>
          <p14:tracePt t="16198" x="4691063" y="5316538"/>
          <p14:tracePt t="16214" x="4700588" y="5356225"/>
          <p14:tracePt t="16231" x="4721225" y="5414963"/>
          <p14:tracePt t="16248" x="4740275" y="5472113"/>
          <p14:tracePt t="16264" x="4740275" y="5521325"/>
          <p14:tracePt t="16281" x="4740275" y="5561013"/>
          <p14:tracePt t="16298" x="4740275" y="5589588"/>
          <p14:tracePt t="16314" x="4740275" y="5599113"/>
          <p14:tracePt t="16331" x="4740275" y="5608638"/>
          <p14:tracePt t="16348" x="4730750" y="5608638"/>
          <p14:tracePt t="16364" x="4730750" y="5619750"/>
          <p14:tracePt t="16381" x="4721225" y="5629275"/>
          <p14:tracePt t="16398" x="4711700" y="5629275"/>
          <p14:tracePt t="16414" x="4691063" y="5629275"/>
          <p14:tracePt t="16431" x="4681538" y="5629275"/>
          <p14:tracePt t="16448" x="4652963" y="5629275"/>
          <p14:tracePt t="16464" x="4632325" y="5629275"/>
          <p14:tracePt t="16481" x="4603750" y="5629275"/>
          <p14:tracePt t="16498" x="4564063" y="5629275"/>
          <p14:tracePt t="16514" x="4525963" y="5629275"/>
          <p14:tracePt t="16531" x="4476750" y="5629275"/>
          <p14:tracePt t="16548" x="4427538" y="5629275"/>
          <p14:tracePt t="16564" x="4370388" y="5629275"/>
          <p14:tracePt t="16581" x="4330700" y="5629275"/>
          <p14:tracePt t="16598" x="4271963" y="5629275"/>
          <p14:tracePt t="16614" x="4213225" y="5629275"/>
          <p14:tracePt t="16631" x="4154488" y="5638800"/>
          <p14:tracePt t="16648" x="4086225" y="5638800"/>
          <p14:tracePt t="16664" x="4027488" y="5648325"/>
          <p14:tracePt t="16681" x="3989388" y="5657850"/>
          <p14:tracePt t="16698" x="3959225" y="5657850"/>
          <p14:tracePt t="16715" x="3949700" y="5657850"/>
          <p14:tracePt t="16731" x="3940175" y="5657850"/>
          <p14:tracePt t="16760" x="3930650" y="5657850"/>
          <p14:tracePt t="16792" x="3921125" y="5657850"/>
          <p14:tracePt t="16796" x="3911600" y="5657850"/>
          <p14:tracePt t="16802" x="3911600" y="5667375"/>
          <p14:tracePt t="16816" x="3902075" y="5667375"/>
          <p14:tracePt t="16834" x="3902075" y="5676900"/>
          <p14:tracePt t="16848" x="3890963" y="5688013"/>
          <p14:tracePt t="16864" x="3871913" y="5697538"/>
          <p14:tracePt t="16971" x="3881438" y="5697538"/>
          <p14:tracePt t="16973" x="3881438" y="5688013"/>
          <p14:tracePt t="16981" x="3921125" y="5667375"/>
          <p14:tracePt t="16998" x="4262438" y="5414963"/>
          <p14:tracePt t="17015" x="5472113" y="4584700"/>
          <p14:tracePt t="17031" x="6973888" y="3511550"/>
          <p14:tracePt t="17048" x="8348663" y="1931988"/>
          <p14:tracePt t="17065" x="9188450" y="312738"/>
          <p14:tracePt t="17603" x="6232525" y="0"/>
          <p14:tracePt t="17605" x="6183313" y="28575"/>
          <p14:tracePt t="17615" x="5842000" y="254000"/>
          <p14:tracePt t="17618" x="5783263" y="301625"/>
          <p14:tracePt t="17632" x="5286375" y="654050"/>
          <p14:tracePt t="17648" x="4681538" y="1150938"/>
          <p14:tracePt t="17664" x="4125913" y="1755775"/>
          <p14:tracePt t="17681" x="3589338" y="2506663"/>
          <p14:tracePt t="17698" x="3219450" y="3052763"/>
          <p14:tracePt t="17714" x="2798763" y="3746500"/>
          <p14:tracePt t="17732" x="2593975" y="4205288"/>
          <p14:tracePt t="17748" x="2506663" y="4497388"/>
          <p14:tracePt t="17764" x="2478088" y="4799013"/>
          <p14:tracePt t="17781" x="2478088" y="5014913"/>
          <p14:tracePt t="17798" x="2497138" y="5180013"/>
          <p14:tracePt t="17814" x="2546350" y="5297488"/>
          <p14:tracePt t="17831" x="2603500" y="5403850"/>
          <p14:tracePt t="17848" x="2671763" y="5502275"/>
          <p14:tracePt t="17864" x="2740025" y="5599113"/>
          <p14:tracePt t="17881" x="2819400" y="5716588"/>
          <p14:tracePt t="17898" x="2867025" y="5803900"/>
          <p14:tracePt t="17914" x="2897188" y="5911850"/>
          <p14:tracePt t="17931" x="2935288" y="6029325"/>
          <p14:tracePt t="17948" x="2955925" y="6107113"/>
          <p14:tracePt t="17964" x="2944813" y="6184900"/>
          <p14:tracePt t="17981" x="2906713" y="6302375"/>
          <p14:tracePt t="17998" x="2838450" y="6408738"/>
          <p14:tracePt t="18014" x="2770188" y="6535738"/>
          <p14:tracePt t="18031" x="2682875" y="6692900"/>
          <p14:tracePt t="18048" x="2603500" y="678973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7F276-99C1-A528-0337-6FFD42E30F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A02BE08-3C18-3E6D-5F1A-834D459EA39D}"/>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F6E63C8B-1F27-B013-9C37-06B0EBFA0562}"/>
              </a:ext>
            </a:extLst>
          </p:cNvPr>
          <p:cNvSpPr>
            <a:spLocks noGrp="1"/>
          </p:cNvSpPr>
          <p:nvPr>
            <p:ph type="title"/>
          </p:nvPr>
        </p:nvSpPr>
        <p:spPr/>
        <p:txBody>
          <a:bodyPr/>
          <a:lstStyle/>
          <a:p>
            <a:r>
              <a:rPr lang="en-NZ" dirty="0">
                <a:latin typeface="Britannic Bold" panose="020B0903060703020204" pitchFamily="34" charset="0"/>
              </a:rPr>
              <a:t>Data Cleaning and Preparation</a:t>
            </a:r>
          </a:p>
        </p:txBody>
      </p:sp>
      <p:sp>
        <p:nvSpPr>
          <p:cNvPr id="3" name="Content Placeholder 2">
            <a:extLst>
              <a:ext uri="{FF2B5EF4-FFF2-40B4-BE49-F238E27FC236}">
                <a16:creationId xmlns:a16="http://schemas.microsoft.com/office/drawing/2014/main" id="{140D1789-3608-C5C9-8AAA-CE4EB222EA8A}"/>
              </a:ext>
            </a:extLst>
          </p:cNvPr>
          <p:cNvSpPr>
            <a:spLocks noGrp="1"/>
          </p:cNvSpPr>
          <p:nvPr>
            <p:ph idx="1"/>
          </p:nvPr>
        </p:nvSpPr>
        <p:spPr/>
        <p:txBody>
          <a:bodyPr>
            <a:normAutofit/>
          </a:bodyPr>
          <a:lstStyle/>
          <a:p>
            <a:pPr marL="0" indent="0">
              <a:buNone/>
            </a:pPr>
            <a:r>
              <a:rPr lang="en-NZ" b="1" dirty="0"/>
              <a:t>Hypertension, Heart Disease and Diabetes.  </a:t>
            </a:r>
          </a:p>
          <a:p>
            <a:pPr lvl="0"/>
            <a:r>
              <a:rPr lang="en-NZ" dirty="0"/>
              <a:t>Check for non-binary values</a:t>
            </a:r>
          </a:p>
        </p:txBody>
      </p:sp>
      <p:pic>
        <p:nvPicPr>
          <p:cNvPr id="7" name="Picture 6">
            <a:extLst>
              <a:ext uri="{FF2B5EF4-FFF2-40B4-BE49-F238E27FC236}">
                <a16:creationId xmlns:a16="http://schemas.microsoft.com/office/drawing/2014/main" id="{EAB39A57-4DB2-2A64-0619-343C11EB86C8}"/>
              </a:ext>
            </a:extLst>
          </p:cNvPr>
          <p:cNvPicPr>
            <a:picLocks noChangeAspect="1"/>
          </p:cNvPicPr>
          <p:nvPr/>
        </p:nvPicPr>
        <p:blipFill>
          <a:blip r:embed="rId5"/>
          <a:stretch>
            <a:fillRect/>
          </a:stretch>
        </p:blipFill>
        <p:spPr>
          <a:xfrm>
            <a:off x="838200" y="3811172"/>
            <a:ext cx="6573167" cy="704948"/>
          </a:xfrm>
          <a:prstGeom prst="rect">
            <a:avLst/>
          </a:prstGeom>
        </p:spPr>
      </p:pic>
      <p:pic>
        <p:nvPicPr>
          <p:cNvPr id="9" name="Audio 8">
            <a:hlinkClick r:id="" action="ppaction://media"/>
            <a:extLst>
              <a:ext uri="{FF2B5EF4-FFF2-40B4-BE49-F238E27FC236}">
                <a16:creationId xmlns:a16="http://schemas.microsoft.com/office/drawing/2014/main" id="{0C3CFC7E-0C1A-82D8-B671-44861A3405F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9359201"/>
      </p:ext>
    </p:extLst>
  </p:cSld>
  <p:clrMapOvr>
    <a:masterClrMapping/>
  </p:clrMapOvr>
  <mc:AlternateContent xmlns:mc="http://schemas.openxmlformats.org/markup-compatibility/2006">
    <mc:Choice xmlns:p14="http://schemas.microsoft.com/office/powerpoint/2010/main" Requires="p14">
      <p:transition spd="slow" p14:dur="2000" advTm="11032"/>
    </mc:Choice>
    <mc:Fallback>
      <p:transition spd="slow" advTm="11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375" x="1774825" y="6829425"/>
          <p14:tracePt t="389" x="1609725" y="6692900"/>
          <p14:tracePt t="405" x="1365250" y="6486525"/>
          <p14:tracePt t="422" x="1063625" y="6243638"/>
          <p14:tracePt t="439" x="654050" y="5940425"/>
          <p14:tracePt t="455" x="292100" y="5667375"/>
          <p14:tracePt t="1152" x="39688" y="5130800"/>
          <p14:tracePt t="1156" x="77788" y="5140325"/>
          <p14:tracePt t="1172" x="155575" y="5229225"/>
          <p14:tracePt t="1189" x="204788" y="5297488"/>
          <p14:tracePt t="1205" x="214313" y="5356225"/>
          <p14:tracePt t="1222" x="214313" y="5424488"/>
          <p14:tracePt t="1239" x="185738" y="5462588"/>
          <p14:tracePt t="1255" x="127000" y="5492750"/>
          <p14:tracePt t="1272" x="9525" y="5511800"/>
          <p14:tracePt t="7250" x="2828925" y="6838950"/>
          <p14:tracePt t="7256" x="2838450" y="6838950"/>
          <p14:tracePt t="7272" x="2847975" y="6818313"/>
          <p14:tracePt t="7288" x="2847975" y="6808788"/>
          <p14:tracePt t="7357" x="2857500" y="6808788"/>
          <p14:tracePt t="7375" x="2867025" y="6808788"/>
          <p14:tracePt t="7383" x="2876550" y="6808788"/>
          <p14:tracePt t="7389" x="2887663" y="6808788"/>
          <p14:tracePt t="7405" x="2897188" y="6799263"/>
          <p14:tracePt t="7422" x="2916238" y="6780213"/>
          <p14:tracePt t="7438" x="2925763" y="6770688"/>
          <p14:tracePt t="7467" x="2925763" y="6761163"/>
          <p14:tracePt t="7476" x="2925763" y="6750050"/>
          <p14:tracePt t="7488" x="2925763" y="6740525"/>
          <p14:tracePt t="7505" x="2925763" y="6731000"/>
          <p14:tracePt t="7522" x="2925763" y="6721475"/>
          <p14:tracePt t="7538" x="2916238" y="6702425"/>
          <p14:tracePt t="7555" x="2916238" y="6692900"/>
          <p14:tracePt t="7792" x="2906713" y="6692900"/>
          <p14:tracePt t="8141" x="2897188" y="6702425"/>
          <p14:tracePt t="8143" x="2897188" y="6711950"/>
          <p14:tracePt t="8156" x="2857500" y="675005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D7281-41CF-1306-8AD0-8ECD73A2245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A5561DA-DF62-7C89-C7EA-DD8291F42826}"/>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680F7645-553C-5E0E-8C49-1EE4367807A8}"/>
              </a:ext>
            </a:extLst>
          </p:cNvPr>
          <p:cNvSpPr>
            <a:spLocks noGrp="1"/>
          </p:cNvSpPr>
          <p:nvPr>
            <p:ph type="title"/>
          </p:nvPr>
        </p:nvSpPr>
        <p:spPr/>
        <p:txBody>
          <a:bodyPr/>
          <a:lstStyle/>
          <a:p>
            <a:r>
              <a:rPr lang="en-NZ" dirty="0">
                <a:latin typeface="Britannic Bold" panose="020B0903060703020204" pitchFamily="34" charset="0"/>
              </a:rPr>
              <a:t>Data Cleaning and Preparation</a:t>
            </a:r>
          </a:p>
        </p:txBody>
      </p:sp>
      <p:sp>
        <p:nvSpPr>
          <p:cNvPr id="3" name="Content Placeholder 2">
            <a:extLst>
              <a:ext uri="{FF2B5EF4-FFF2-40B4-BE49-F238E27FC236}">
                <a16:creationId xmlns:a16="http://schemas.microsoft.com/office/drawing/2014/main" id="{89939C50-9BB8-3771-7D0D-A5EE49971D2D}"/>
              </a:ext>
            </a:extLst>
          </p:cNvPr>
          <p:cNvSpPr>
            <a:spLocks noGrp="1"/>
          </p:cNvSpPr>
          <p:nvPr>
            <p:ph idx="1"/>
          </p:nvPr>
        </p:nvSpPr>
        <p:spPr/>
        <p:txBody>
          <a:bodyPr>
            <a:normAutofit/>
          </a:bodyPr>
          <a:lstStyle/>
          <a:p>
            <a:pPr marL="0" indent="0">
              <a:buNone/>
            </a:pPr>
            <a:r>
              <a:rPr lang="en-NZ" b="1" dirty="0"/>
              <a:t>Smoking History</a:t>
            </a:r>
            <a:endParaRPr lang="en-NZ" dirty="0"/>
          </a:p>
          <a:p>
            <a:pPr lvl="0"/>
            <a:r>
              <a:rPr lang="en-NZ" dirty="0"/>
              <a:t>“No Info” category identified</a:t>
            </a:r>
          </a:p>
          <a:p>
            <a:pPr lvl="0"/>
            <a:r>
              <a:rPr lang="en-NZ" dirty="0"/>
              <a:t>35% of population</a:t>
            </a:r>
          </a:p>
          <a:p>
            <a:pPr lvl="0"/>
            <a:r>
              <a:rPr lang="en-NZ" dirty="0"/>
              <a:t>Potentially overlapping features</a:t>
            </a:r>
          </a:p>
        </p:txBody>
      </p:sp>
      <p:pic>
        <p:nvPicPr>
          <p:cNvPr id="6" name="Picture 5">
            <a:extLst>
              <a:ext uri="{FF2B5EF4-FFF2-40B4-BE49-F238E27FC236}">
                <a16:creationId xmlns:a16="http://schemas.microsoft.com/office/drawing/2014/main" id="{8D6F9F31-A512-0139-D3A3-1A6234A2760E}"/>
              </a:ext>
            </a:extLst>
          </p:cNvPr>
          <p:cNvPicPr>
            <a:picLocks noChangeAspect="1"/>
          </p:cNvPicPr>
          <p:nvPr/>
        </p:nvPicPr>
        <p:blipFill>
          <a:blip r:embed="rId3"/>
          <a:stretch>
            <a:fillRect/>
          </a:stretch>
        </p:blipFill>
        <p:spPr>
          <a:xfrm>
            <a:off x="838200" y="4277000"/>
            <a:ext cx="6573167" cy="1305107"/>
          </a:xfrm>
          <a:prstGeom prst="rect">
            <a:avLst/>
          </a:prstGeom>
        </p:spPr>
      </p:pic>
    </p:spTree>
    <p:extLst>
      <p:ext uri="{BB962C8B-B14F-4D97-AF65-F5344CB8AC3E}">
        <p14:creationId xmlns:p14="http://schemas.microsoft.com/office/powerpoint/2010/main" val="660759590"/>
      </p:ext>
    </p:extLst>
  </p:cSld>
  <p:clrMapOvr>
    <a:masterClrMapping/>
  </p:clrMapOvr>
  <mc:AlternateContent xmlns:mc="http://schemas.openxmlformats.org/markup-compatibility/2006">
    <mc:Choice xmlns:p14="http://schemas.microsoft.com/office/powerpoint/2010/main" Requires="p14">
      <p:transition spd="slow" p14:dur="2000" advTm="60889"/>
    </mc:Choice>
    <mc:Fallback>
      <p:transition spd="slow" advTm="60889"/>
    </mc:Fallback>
  </mc:AlternateContent>
  <p:extLst>
    <p:ext uri="{3A86A75C-4F4B-4683-9AE1-C65F6400EC91}">
      <p14:laserTraceLst xmlns:p14="http://schemas.microsoft.com/office/powerpoint/2010/main">
        <p14:tracePtLst>
          <p14:tracePt t="60118" x="136525" y="4779963"/>
          <p14:tracePt t="60128" x="496888" y="4965700"/>
          <p14:tracePt t="60144" x="1042988" y="5229225"/>
          <p14:tracePt t="60161" x="1374775" y="5403850"/>
          <p14:tracePt t="60178" x="1501775" y="5492750"/>
          <p14:tracePt t="60194" x="1541463" y="5551488"/>
          <p14:tracePt t="60211" x="1570038" y="5629275"/>
          <p14:tracePt t="60227" x="1589088" y="5688013"/>
          <p14:tracePt t="60244" x="1628775" y="5745163"/>
          <p14:tracePt t="60261" x="1647825" y="5775325"/>
          <p14:tracePt t="60277" x="1668463" y="5813425"/>
          <p14:tracePt t="60294" x="1716088" y="5881688"/>
          <p14:tracePt t="60311" x="1793875" y="5999163"/>
          <p14:tracePt t="60327" x="1882775" y="6135688"/>
          <p14:tracePt t="60344" x="1951038" y="6253163"/>
          <p14:tracePt t="60361" x="2009775" y="6370638"/>
          <p14:tracePt t="60377" x="2057400" y="6516688"/>
          <p14:tracePt t="60394" x="2068513" y="6643688"/>
          <p14:tracePt t="60411" x="2068513" y="6770688"/>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5A6EA-2894-705D-36B8-303D23C2DB8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8E3E231-F148-193B-95E3-AB34FDEFD227}"/>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56208987-4165-F7B7-525F-B4222A990405}"/>
              </a:ext>
            </a:extLst>
          </p:cNvPr>
          <p:cNvSpPr>
            <a:spLocks noGrp="1"/>
          </p:cNvSpPr>
          <p:nvPr>
            <p:ph type="title"/>
          </p:nvPr>
        </p:nvSpPr>
        <p:spPr/>
        <p:txBody>
          <a:bodyPr/>
          <a:lstStyle/>
          <a:p>
            <a:r>
              <a:rPr lang="en-NZ" dirty="0">
                <a:latin typeface="Britannic Bold" panose="020B0903060703020204" pitchFamily="34" charset="0"/>
              </a:rPr>
              <a:t>Data Cleaning and Preparation</a:t>
            </a:r>
          </a:p>
        </p:txBody>
      </p:sp>
      <p:sp>
        <p:nvSpPr>
          <p:cNvPr id="7" name="Content Placeholder 6">
            <a:extLst>
              <a:ext uri="{FF2B5EF4-FFF2-40B4-BE49-F238E27FC236}">
                <a16:creationId xmlns:a16="http://schemas.microsoft.com/office/drawing/2014/main" id="{494341A3-D30E-5D72-3BF9-59533D6003AC}"/>
              </a:ext>
            </a:extLst>
          </p:cNvPr>
          <p:cNvSpPr>
            <a:spLocks noGrp="1"/>
          </p:cNvSpPr>
          <p:nvPr>
            <p:ph idx="1"/>
          </p:nvPr>
        </p:nvSpPr>
        <p:spPr/>
        <p:txBody>
          <a:bodyPr/>
          <a:lstStyle/>
          <a:p>
            <a:pPr marL="0" indent="0">
              <a:buNone/>
            </a:pPr>
            <a:r>
              <a:rPr lang="en-NZ" b="1" dirty="0"/>
              <a:t>BMI</a:t>
            </a:r>
            <a:endParaRPr lang="en-NZ" dirty="0"/>
          </a:p>
          <a:p>
            <a:r>
              <a:rPr lang="en-NZ" dirty="0"/>
              <a:t>Plausibility validation</a:t>
            </a:r>
          </a:p>
        </p:txBody>
      </p:sp>
      <p:pic>
        <p:nvPicPr>
          <p:cNvPr id="9" name="Picture 8">
            <a:extLst>
              <a:ext uri="{FF2B5EF4-FFF2-40B4-BE49-F238E27FC236}">
                <a16:creationId xmlns:a16="http://schemas.microsoft.com/office/drawing/2014/main" id="{0C56DC8C-6FEA-6275-C4B8-02D68DED25C7}"/>
              </a:ext>
            </a:extLst>
          </p:cNvPr>
          <p:cNvPicPr>
            <a:picLocks noChangeAspect="1"/>
          </p:cNvPicPr>
          <p:nvPr/>
        </p:nvPicPr>
        <p:blipFill>
          <a:blip r:embed="rId5"/>
          <a:stretch>
            <a:fillRect/>
          </a:stretch>
        </p:blipFill>
        <p:spPr>
          <a:xfrm>
            <a:off x="838200" y="3007440"/>
            <a:ext cx="5487166" cy="2705478"/>
          </a:xfrm>
          <a:prstGeom prst="rect">
            <a:avLst/>
          </a:prstGeom>
        </p:spPr>
      </p:pic>
      <p:pic>
        <p:nvPicPr>
          <p:cNvPr id="11" name="Audio 10">
            <a:hlinkClick r:id="" action="ppaction://media"/>
            <a:extLst>
              <a:ext uri="{FF2B5EF4-FFF2-40B4-BE49-F238E27FC236}">
                <a16:creationId xmlns:a16="http://schemas.microsoft.com/office/drawing/2014/main" id="{0539D701-A83C-B84B-BE5C-DBDEFC2E6A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495807"/>
      </p:ext>
    </p:extLst>
  </p:cSld>
  <p:clrMapOvr>
    <a:masterClrMapping/>
  </p:clrMapOvr>
  <mc:AlternateContent xmlns:mc="http://schemas.openxmlformats.org/markup-compatibility/2006">
    <mc:Choice xmlns:p14="http://schemas.microsoft.com/office/powerpoint/2010/main" Requires="p14">
      <p:transition spd="slow" p14:dur="2000" advTm="60429"/>
    </mc:Choice>
    <mc:Fallback>
      <p:transition spd="slow" advTm="60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1429" x="2184400" y="136525"/>
          <p14:tracePt t="11445" x="1814513" y="722313"/>
          <p14:tracePt t="11461" x="1579563" y="1200150"/>
          <p14:tracePt t="11478" x="1520825" y="1501775"/>
          <p14:tracePt t="11495" x="1541463" y="1736725"/>
          <p14:tracePt t="11512" x="1647825" y="1901825"/>
          <p14:tracePt t="11528" x="1833563" y="2078038"/>
          <p14:tracePt t="11545" x="2038350" y="2185988"/>
          <p14:tracePt t="11561" x="2273300" y="2233613"/>
          <p14:tracePt t="11578" x="2478088" y="2233613"/>
          <p14:tracePt t="11595" x="2682875" y="2195513"/>
          <p14:tracePt t="11611" x="2838450" y="2136775"/>
          <p14:tracePt t="11628" x="2916238" y="2097088"/>
          <p14:tracePt t="11645" x="2944813" y="2097088"/>
          <p14:tracePt t="11663" x="2944813" y="2116138"/>
          <p14:tracePt t="11678" x="2965450" y="2195513"/>
          <p14:tracePt t="11695" x="2984500" y="2390775"/>
          <p14:tracePt t="11711" x="3033713" y="2673350"/>
          <p14:tracePt t="11728" x="3130550" y="3101975"/>
          <p14:tracePt t="11745" x="3248025" y="3492500"/>
          <p14:tracePt t="11762" x="3365500" y="3794125"/>
          <p14:tracePt t="11778" x="3511550" y="4068763"/>
          <p14:tracePt t="11795" x="3667125" y="4252913"/>
          <p14:tracePt t="11811" x="3813175" y="4351338"/>
          <p14:tracePt t="11828" x="3881438" y="4360863"/>
          <p14:tracePt t="11845" x="3921125" y="4341813"/>
          <p14:tracePt t="11862" x="3970338" y="4283075"/>
          <p14:tracePt t="11878" x="3989388" y="4194175"/>
          <p14:tracePt t="11895" x="3998913" y="4078288"/>
          <p14:tracePt t="11912" x="3998913" y="3930650"/>
          <p14:tracePt t="11928" x="3970338" y="3824288"/>
          <p14:tracePt t="11945" x="3911600" y="3756025"/>
          <p14:tracePt t="11963" x="3803650" y="3697288"/>
          <p14:tracePt t="11978" x="3657600" y="3687763"/>
          <p14:tracePt t="11995" x="3511550" y="3687763"/>
          <p14:tracePt t="12011" x="3287713" y="3775075"/>
          <p14:tracePt t="12028" x="3121025" y="3902075"/>
          <p14:tracePt t="12045" x="2974975" y="4087813"/>
          <p14:tracePt t="12061" x="2867025" y="4302125"/>
          <p14:tracePt t="12078" x="2828925" y="4506913"/>
          <p14:tracePt t="12095" x="2847975" y="4702175"/>
          <p14:tracePt t="12111" x="2955925" y="4857750"/>
          <p14:tracePt t="12128" x="3151188" y="5003800"/>
          <p14:tracePt t="12145" x="3424238" y="5121275"/>
          <p14:tracePt t="12161" x="3686175" y="5151438"/>
          <p14:tracePt t="12178" x="3911600" y="5140325"/>
          <p14:tracePt t="12195" x="4154488" y="5024438"/>
          <p14:tracePt t="12211" x="4302125" y="4810125"/>
          <p14:tracePt t="12228" x="4349750" y="4497388"/>
          <p14:tracePt t="12245" x="4203700" y="4184650"/>
          <p14:tracePt t="12261" x="3822700" y="3852863"/>
          <p14:tracePt t="12278" x="3287713" y="3629025"/>
          <p14:tracePt t="12295" x="2720975" y="3600450"/>
          <p14:tracePt t="12311" x="2205038" y="3706813"/>
          <p14:tracePt t="12328" x="1725613" y="3989388"/>
          <p14:tracePt t="12345" x="1374775" y="4467225"/>
          <p14:tracePt t="12361" x="1247775" y="4848225"/>
          <p14:tracePt t="12378" x="1316038" y="5170488"/>
          <p14:tracePt t="12395" x="1550988" y="5492750"/>
          <p14:tracePt t="12411" x="2078038" y="5794375"/>
          <p14:tracePt t="12428" x="2847975" y="6067425"/>
          <p14:tracePt t="12445" x="3833813" y="6234113"/>
          <p14:tracePt t="12461" x="4632325" y="6234113"/>
          <p14:tracePt t="12478" x="5276850" y="6076950"/>
          <p14:tracePt t="12495" x="5754688" y="5735638"/>
          <p14:tracePt t="12511" x="5919788" y="5297488"/>
          <p14:tracePt t="12528" x="5803900" y="4730750"/>
          <p14:tracePt t="12529" x="5773738" y="4662488"/>
          <p14:tracePt t="12545" x="5364163" y="4146550"/>
          <p14:tracePt t="12561" x="4721225" y="3697288"/>
          <p14:tracePt t="12578" x="3930650" y="3443288"/>
          <p14:tracePt t="12595" x="3130550" y="3405188"/>
          <p14:tracePt t="12611" x="2565400" y="3619500"/>
          <p14:tracePt t="12628" x="2125663" y="4038600"/>
          <p14:tracePt t="12645" x="1833563" y="4672013"/>
          <p14:tracePt t="12661" x="1784350" y="5140325"/>
          <p14:tracePt t="12678" x="1920875" y="5511800"/>
          <p14:tracePt t="12695" x="2252663" y="5853113"/>
          <p14:tracePt t="12711" x="2692400" y="6057900"/>
          <p14:tracePt t="12728" x="3228975" y="6145213"/>
          <p14:tracePt t="12745" x="3852863" y="6126163"/>
          <p14:tracePt t="12761" x="4516438" y="5872163"/>
          <p14:tracePt t="12778" x="4984750" y="5502275"/>
          <p14:tracePt t="12795" x="5286375" y="4946650"/>
          <p14:tracePt t="12811" x="5314950" y="4233863"/>
          <p14:tracePt t="12829" x="5110163" y="3657600"/>
          <p14:tracePt t="12845" x="4808538" y="3268663"/>
          <p14:tracePt t="12861" x="4311650" y="2955925"/>
          <p14:tracePt t="12878" x="3822700" y="2789238"/>
          <p14:tracePt t="12895" x="3355975" y="2770188"/>
          <p14:tracePt t="12911" x="2944813" y="2974975"/>
          <p14:tracePt t="12928" x="2671763" y="3297238"/>
          <p14:tracePt t="12928" x="2643188" y="3346450"/>
          <p14:tracePt t="12945" x="2487613" y="3805238"/>
          <p14:tracePt t="12961" x="2466975" y="4370388"/>
          <p14:tracePt t="12978" x="2633663" y="4810125"/>
          <p14:tracePt t="12995" x="2838450" y="5170488"/>
          <p14:tracePt t="13012" x="3121025" y="5424488"/>
          <p14:tracePt t="13028" x="3365500" y="5540375"/>
          <p14:tracePt t="13045" x="3608388" y="5580063"/>
          <p14:tracePt t="13046" x="3638550" y="5580063"/>
          <p14:tracePt t="13061" x="3881438" y="5540375"/>
          <p14:tracePt t="13078" x="4116388" y="5403850"/>
          <p14:tracePt t="13095" x="4379913" y="5130800"/>
          <p14:tracePt t="13112" x="4545013" y="4829175"/>
          <p14:tracePt t="13128" x="4632325" y="4556125"/>
          <p14:tracePt t="13145" x="4643438" y="4370388"/>
          <p14:tracePt t="13161" x="4632325" y="4273550"/>
          <p14:tracePt t="13178" x="4594225" y="4214813"/>
          <p14:tracePt t="13195" x="4516438" y="4175125"/>
          <p14:tracePt t="13211" x="4438650" y="4156075"/>
          <p14:tracePt t="13228" x="4389438" y="4137025"/>
          <p14:tracePt t="13245" x="4370388" y="4137025"/>
          <p14:tracePt t="13261" x="4340225" y="4175125"/>
          <p14:tracePt t="13278" x="4302125" y="4262438"/>
          <p14:tracePt t="13295" x="4281488" y="4360863"/>
          <p14:tracePt t="13311" x="4271963" y="4457700"/>
          <p14:tracePt t="13328" x="4271963" y="4546600"/>
          <p14:tracePt t="13345" x="4302125" y="4594225"/>
          <p14:tracePt t="13361" x="4311650" y="4603750"/>
          <p14:tracePt t="13378" x="4321175" y="4614863"/>
          <p14:tracePt t="13428" x="4321175" y="4603750"/>
          <p14:tracePt t="13434" x="4321175" y="4594225"/>
          <p14:tracePt t="13446" x="4340225" y="4556125"/>
          <p14:tracePt t="13461" x="4359275" y="4478338"/>
          <p14:tracePt t="13478" x="4398963" y="4379913"/>
          <p14:tracePt t="13495" x="4438650" y="4243388"/>
          <p14:tracePt t="13511" x="4476750" y="4137025"/>
          <p14:tracePt t="13528" x="4516438" y="4068763"/>
          <p14:tracePt t="13545" x="4545013" y="3998913"/>
          <p14:tracePt t="13561" x="4564063" y="3979863"/>
          <p14:tracePt t="13578" x="4575175" y="3960813"/>
          <p14:tracePt t="13595" x="4575175" y="3951288"/>
          <p14:tracePt t="13612" x="4584700" y="3930650"/>
          <p14:tracePt t="13628" x="4594225" y="3911600"/>
          <p14:tracePt t="13645" x="4613275" y="3883025"/>
          <p14:tracePt t="13661" x="4622800" y="3862388"/>
          <p14:tracePt t="13678" x="4622800" y="3843338"/>
          <p14:tracePt t="13695" x="4632325" y="3824288"/>
          <p14:tracePt t="13720" x="4632325" y="3805238"/>
          <p14:tracePt t="13732" x="4632325" y="3794125"/>
          <p14:tracePt t="13745" x="4632325" y="3775075"/>
          <p14:tracePt t="13761" x="4603750" y="3736975"/>
          <p14:tracePt t="13778" x="4554538" y="3687763"/>
          <p14:tracePt t="13795" x="4486275" y="3648075"/>
          <p14:tracePt t="13811" x="4379913" y="3600450"/>
          <p14:tracePt t="13828" x="4262438" y="3560763"/>
          <p14:tracePt t="13845" x="4038600" y="3532188"/>
          <p14:tracePt t="13861" x="3697288" y="3492500"/>
          <p14:tracePt t="13879" x="3267075" y="3492500"/>
          <p14:tracePt t="13895" x="2867025" y="3482975"/>
          <p14:tracePt t="13911" x="2535238" y="3482975"/>
          <p14:tracePt t="13928" x="2224088" y="3482975"/>
          <p14:tracePt t="13945" x="2019300" y="3492500"/>
          <p14:tracePt t="13961" x="1892300" y="3502025"/>
          <p14:tracePt t="13978" x="1833563" y="3502025"/>
          <p14:tracePt t="13995" x="1814513" y="3502025"/>
          <p14:tracePt t="14048" x="1814513" y="3511550"/>
          <p14:tracePt t="14051" x="1814513" y="3521075"/>
          <p14:tracePt t="14062" x="1804988" y="3532188"/>
          <p14:tracePt t="14078" x="1784350" y="3560763"/>
          <p14:tracePt t="14096" x="1755775" y="3619500"/>
          <p14:tracePt t="14111" x="1716088" y="3706813"/>
          <p14:tracePt t="14128" x="1657350" y="3833813"/>
          <p14:tracePt t="14145" x="1600200" y="3989388"/>
          <p14:tracePt t="14161" x="1560513" y="4125913"/>
          <p14:tracePt t="14178" x="1560513" y="4233863"/>
          <p14:tracePt t="14195" x="1570038" y="4311650"/>
          <p14:tracePt t="14211" x="1628775" y="4370388"/>
          <p14:tracePt t="14228" x="1687513" y="4389438"/>
          <p14:tracePt t="14245" x="1755775" y="4398963"/>
          <p14:tracePt t="14261" x="1814513" y="4398963"/>
          <p14:tracePt t="14278" x="1852613" y="4370388"/>
          <p14:tracePt t="14295" x="1863725" y="4330700"/>
          <p14:tracePt t="14311" x="1873250" y="4292600"/>
          <p14:tracePt t="14328" x="1852613" y="4273550"/>
          <p14:tracePt t="14345" x="1804988" y="4262438"/>
          <p14:tracePt t="14361" x="1716088" y="4243388"/>
          <p14:tracePt t="14378" x="1619250" y="4243388"/>
          <p14:tracePt t="14395" x="1520825" y="4252913"/>
          <p14:tracePt t="14411" x="1463675" y="4292600"/>
          <p14:tracePt t="14428" x="1443038" y="4321175"/>
          <p14:tracePt t="14445" x="1443038" y="4341813"/>
          <p14:tracePt t="14461" x="1452563" y="4360863"/>
          <p14:tracePt t="14478" x="1511300" y="4398963"/>
          <p14:tracePt t="14495" x="1657350" y="4438650"/>
          <p14:tracePt t="14511" x="1882775" y="4487863"/>
          <p14:tracePt t="14528" x="2155825" y="4506913"/>
          <p14:tracePt t="14545" x="2466975" y="4516438"/>
          <p14:tracePt t="14562" x="2740025" y="4497388"/>
          <p14:tracePt t="14578" x="2974975" y="4467225"/>
          <p14:tracePt t="14579" x="2994025" y="4457700"/>
          <p14:tracePt t="14595" x="3111500" y="4438650"/>
          <p14:tracePt t="14611" x="3140075" y="4429125"/>
          <p14:tracePt t="14639" x="3130550" y="4429125"/>
          <p14:tracePt t="14645" x="3111500" y="4438650"/>
          <p14:tracePt t="14661" x="2944813" y="4457700"/>
          <p14:tracePt t="14678" x="2740025" y="4478338"/>
          <p14:tracePt t="14695" x="2497138" y="4546600"/>
          <p14:tracePt t="14711" x="2351088" y="4584700"/>
          <p14:tracePt t="14728" x="2224088" y="4614863"/>
          <p14:tracePt t="14745" x="2155825" y="4624388"/>
          <p14:tracePt t="14761" x="2136775" y="4624388"/>
          <p14:tracePt t="14798" x="2136775" y="4614863"/>
          <p14:tracePt t="14800" x="2146300" y="4614863"/>
          <p14:tracePt t="14811" x="2155825" y="4594225"/>
          <p14:tracePt t="14828" x="2224088" y="4565650"/>
          <p14:tracePt t="14845" x="2320925" y="4525963"/>
          <p14:tracePt t="14861" x="2447925" y="4478338"/>
          <p14:tracePt t="14878" x="2574925" y="4448175"/>
          <p14:tracePt t="14895" x="2770188" y="4429125"/>
          <p14:tracePt t="14911" x="2906713" y="4429125"/>
          <p14:tracePt t="14928" x="3013075" y="4429125"/>
          <p14:tracePt t="14945" x="3052763" y="4429125"/>
          <p14:tracePt t="15003" x="3052763" y="4438650"/>
          <p14:tracePt t="15094" x="3052763" y="4448175"/>
          <p14:tracePt t="15114" x="3062288" y="4448175"/>
          <p14:tracePt t="15116" x="3071813" y="4448175"/>
          <p14:tracePt t="15128" x="3101975" y="4457700"/>
          <p14:tracePt t="15145" x="3179763" y="4467225"/>
          <p14:tracePt t="15161" x="3276600" y="4467225"/>
          <p14:tracePt t="15178" x="3403600" y="4478338"/>
          <p14:tracePt t="15195" x="3511550" y="4478338"/>
          <p14:tracePt t="15211" x="3638550" y="4467225"/>
          <p14:tracePt t="15228" x="3697288" y="4448175"/>
          <p14:tracePt t="15245" x="3735388" y="4429125"/>
          <p14:tracePt t="15262" x="3754438" y="4419600"/>
          <p14:tracePt t="15342" x="3754438" y="4410075"/>
          <p14:tracePt t="15362" x="3744913" y="4410075"/>
          <p14:tracePt t="15370" x="3735388" y="4410075"/>
          <p14:tracePt t="15382" x="3725863" y="4410075"/>
          <p14:tracePt t="15395" x="3716338" y="4398963"/>
          <p14:tracePt t="15411" x="3697288" y="4398963"/>
          <p14:tracePt t="15428" x="3697288" y="4389438"/>
          <p14:tracePt t="15580" x="3686175" y="4398963"/>
          <p14:tracePt t="15590" x="3676650" y="4398963"/>
          <p14:tracePt t="15595" x="3667125" y="4398963"/>
          <p14:tracePt t="15611" x="3629025" y="4429125"/>
          <p14:tracePt t="15628" x="3589338" y="4438650"/>
          <p14:tracePt t="15645" x="3540125" y="4457700"/>
          <p14:tracePt t="15661" x="3471863" y="4467225"/>
          <p14:tracePt t="15678" x="3384550" y="4487863"/>
          <p14:tracePt t="15695" x="3316288" y="4487863"/>
          <p14:tracePt t="15712" x="3276600" y="4497388"/>
          <p14:tracePt t="15753" x="3287713" y="4497388"/>
          <p14:tracePt t="15759" x="3297238" y="4497388"/>
          <p14:tracePt t="15763" x="3306763" y="4497388"/>
          <p14:tracePt t="15778" x="3384550" y="4497388"/>
          <p14:tracePt t="15795" x="3530600" y="4478338"/>
          <p14:tracePt t="15811" x="3648075" y="4467225"/>
          <p14:tracePt t="15828" x="3735388" y="4457700"/>
          <p14:tracePt t="15845" x="3765550" y="4448175"/>
          <p14:tracePt t="15886" x="3754438" y="4448175"/>
          <p14:tracePt t="15887" x="3744913" y="4448175"/>
          <p14:tracePt t="15895" x="3716338" y="4457700"/>
          <p14:tracePt t="15911" x="3598863" y="4487863"/>
          <p14:tracePt t="15928" x="3433763" y="4546600"/>
          <p14:tracePt t="15945" x="3276600" y="4614863"/>
          <p14:tracePt t="15961" x="3121025" y="4672013"/>
          <p14:tracePt t="15978" x="3033713" y="4741863"/>
          <p14:tracePt t="15995" x="3003550" y="4760913"/>
          <p14:tracePt t="16011" x="3003550" y="4779963"/>
          <p14:tracePt t="16028" x="3052763" y="4819650"/>
          <p14:tracePt t="16045" x="3160713" y="4867275"/>
          <p14:tracePt t="16061" x="3316288" y="4916488"/>
          <p14:tracePt t="16078" x="3481388" y="4956175"/>
          <p14:tracePt t="16095" x="3617913" y="5014913"/>
          <p14:tracePt t="16111" x="3657600" y="5043488"/>
          <p14:tracePt t="16128" x="3657600" y="5072063"/>
          <p14:tracePt t="16145" x="3617913" y="5121275"/>
          <p14:tracePt t="16161" x="3502025" y="5208588"/>
          <p14:tracePt t="16178" x="3384550" y="5326063"/>
          <p14:tracePt t="16195" x="3276600" y="5462588"/>
          <p14:tracePt t="16211" x="3219450" y="5589588"/>
          <p14:tracePt t="16228" x="3208338" y="5657850"/>
          <p14:tracePt t="16245" x="3306763" y="5745163"/>
          <p14:tracePt t="16261" x="3598863" y="5862638"/>
          <p14:tracePt t="16278" x="4057650" y="5930900"/>
          <p14:tracePt t="16295" x="4662488" y="5980113"/>
          <p14:tracePt t="16312" x="5168900" y="5999163"/>
          <p14:tracePt t="16328" x="5540375" y="5980113"/>
          <p14:tracePt t="16345" x="5627688" y="5940425"/>
          <p14:tracePt t="16362" x="5637213" y="5940425"/>
          <p14:tracePt t="16378" x="5491163" y="5911850"/>
          <p14:tracePt t="16395" x="5032375" y="5824538"/>
          <p14:tracePt t="16412" x="4203700" y="5648325"/>
          <p14:tracePt t="16428" x="3629025" y="5502275"/>
          <p14:tracePt t="16445" x="3267075" y="5394325"/>
          <p14:tracePt t="16462" x="3219450" y="5375275"/>
          <p14:tracePt t="16478" x="3228975" y="5346700"/>
          <p14:tracePt t="16495" x="3413125" y="5189538"/>
          <p14:tracePt t="16512" x="3784600" y="4897438"/>
          <p14:tracePt t="16528" x="4302125" y="4429125"/>
          <p14:tracePt t="16545" x="4818063" y="3979863"/>
          <p14:tracePt t="16561" x="5364163" y="3511550"/>
          <p14:tracePt t="16578" x="5988050" y="2916238"/>
          <p14:tracePt t="16595" x="6408738" y="2478088"/>
          <p14:tracePt t="16612" x="6700838" y="2068513"/>
          <p14:tracePt t="16628" x="6865938" y="1706563"/>
          <p14:tracePt t="16645" x="6945313" y="1423988"/>
          <p14:tracePt t="16661" x="6964363" y="1169988"/>
          <p14:tracePt t="16678" x="6964363" y="917575"/>
          <p14:tracePt t="16695" x="6964363" y="701675"/>
          <p14:tracePt t="16711" x="6964363" y="517525"/>
          <p14:tracePt t="16728" x="6954838" y="381000"/>
          <p14:tracePt t="16745" x="6945313" y="254000"/>
          <p14:tracePt t="16761" x="6964363" y="127000"/>
          <p14:tracePt t="16778" x="6964363" y="49213"/>
          <p14:tracePt t="16778" x="6964363" y="39688"/>
          <p14:tracePt t="50583" x="4916488" y="58738"/>
          <p14:tracePt t="50585" x="4905375" y="185738"/>
          <p14:tracePt t="50594" x="4759325" y="877888"/>
          <p14:tracePt t="50611" x="3930650" y="2955925"/>
          <p14:tracePt t="50627" x="2925763" y="4730750"/>
          <p14:tracePt t="50644" x="2000250" y="6213475"/>
          <p14:tracePt t="51176" x="2565400" y="6780213"/>
          <p14:tracePt t="51178" x="2565400" y="6740525"/>
          <p14:tracePt t="51194" x="2614613" y="6243638"/>
          <p14:tracePt t="51211" x="2692400" y="5608638"/>
          <p14:tracePt t="51227" x="2838450" y="4916488"/>
          <p14:tracePt t="51244" x="3003550" y="4184650"/>
          <p14:tracePt t="51261" x="3248025" y="3297238"/>
          <p14:tracePt t="51277" x="3492500" y="2536825"/>
          <p14:tracePt t="51294" x="3744913" y="1854200"/>
          <p14:tracePt t="51311" x="3949700" y="1395413"/>
          <p14:tracePt t="51327" x="4125913" y="1033463"/>
          <p14:tracePt t="51344" x="4302125" y="769938"/>
          <p14:tracePt t="51361" x="4427538" y="585788"/>
          <p14:tracePt t="51377" x="4506913" y="458788"/>
          <p14:tracePt t="51394" x="4594225" y="360363"/>
          <p14:tracePt t="51411" x="4662488" y="273050"/>
          <p14:tracePt t="51427" x="4721225" y="195263"/>
          <p14:tracePt t="51444" x="4759325" y="165100"/>
          <p14:tracePt t="51461" x="4768850" y="146050"/>
          <p14:tracePt t="51525" x="4768850" y="155575"/>
          <p14:tracePt t="51529" x="4768850" y="165100"/>
          <p14:tracePt t="51544" x="4749800" y="195263"/>
          <p14:tracePt t="51561" x="4721225" y="233363"/>
          <p14:tracePt t="51630" x="4711700" y="244475"/>
          <p14:tracePt t="51641" x="4691063" y="254000"/>
          <p14:tracePt t="51644" x="4691063" y="263525"/>
          <p14:tracePt t="51661" x="4681538" y="273050"/>
          <p14:tracePt t="51677" x="4662488" y="301625"/>
          <p14:tracePt t="51694" x="4652963" y="331788"/>
          <p14:tracePt t="51711" x="4652963" y="360363"/>
          <p14:tracePt t="51727" x="4652963" y="381000"/>
          <p14:tracePt t="51744" x="4681538" y="390525"/>
          <p14:tracePt t="51761" x="4700588" y="390525"/>
          <p14:tracePt t="51777" x="4749800" y="322263"/>
          <p14:tracePt t="51794" x="4818063" y="136525"/>
          <p14:tracePt t="59035" x="4837113" y="39688"/>
          <p14:tracePt t="59044" x="4721225" y="254000"/>
          <p14:tracePt t="59061" x="4311650" y="976313"/>
          <p14:tracePt t="59077" x="3843338" y="1765300"/>
          <p14:tracePt t="59094" x="3325813" y="2682875"/>
          <p14:tracePt t="59111" x="2760663" y="3668713"/>
          <p14:tracePt t="59127" x="2311400" y="4487863"/>
          <p14:tracePt t="59144" x="2019300" y="5092700"/>
          <p14:tracePt t="59161" x="1833563" y="5570538"/>
          <p14:tracePt t="59177" x="1736725" y="5862638"/>
          <p14:tracePt t="59194" x="1687513" y="6135688"/>
          <p14:tracePt t="59211" x="1687513" y="6340475"/>
          <p14:tracePt t="59227" x="1687513" y="6477000"/>
          <p14:tracePt t="59244" x="1697038" y="6556375"/>
          <p14:tracePt t="59261" x="1706563" y="6613525"/>
          <p14:tracePt t="59277" x="1725613" y="6681788"/>
          <p14:tracePt t="59294" x="1736725" y="677068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5A6EA-2894-705D-36B8-303D23C2DB8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8E3E231-F148-193B-95E3-AB34FDEFD227}"/>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56208987-4165-F7B7-525F-B4222A990405}"/>
              </a:ext>
            </a:extLst>
          </p:cNvPr>
          <p:cNvSpPr>
            <a:spLocks noGrp="1"/>
          </p:cNvSpPr>
          <p:nvPr>
            <p:ph type="title"/>
          </p:nvPr>
        </p:nvSpPr>
        <p:spPr/>
        <p:txBody>
          <a:bodyPr/>
          <a:lstStyle/>
          <a:p>
            <a:r>
              <a:rPr lang="en-NZ" dirty="0">
                <a:latin typeface="Britannic Bold" panose="020B0903060703020204" pitchFamily="34" charset="0"/>
              </a:rPr>
              <a:t>Data Cleaning and Preparation</a:t>
            </a:r>
          </a:p>
        </p:txBody>
      </p:sp>
      <p:sp>
        <p:nvSpPr>
          <p:cNvPr id="7" name="Content Placeholder 6">
            <a:extLst>
              <a:ext uri="{FF2B5EF4-FFF2-40B4-BE49-F238E27FC236}">
                <a16:creationId xmlns:a16="http://schemas.microsoft.com/office/drawing/2014/main" id="{494341A3-D30E-5D72-3BF9-59533D6003AC}"/>
              </a:ext>
            </a:extLst>
          </p:cNvPr>
          <p:cNvSpPr>
            <a:spLocks noGrp="1"/>
          </p:cNvSpPr>
          <p:nvPr>
            <p:ph idx="1"/>
          </p:nvPr>
        </p:nvSpPr>
        <p:spPr/>
        <p:txBody>
          <a:bodyPr/>
          <a:lstStyle/>
          <a:p>
            <a:pPr marL="0" indent="0">
              <a:buNone/>
            </a:pPr>
            <a:r>
              <a:rPr lang="en-NZ" b="1" dirty="0"/>
              <a:t>BMI</a:t>
            </a:r>
            <a:endParaRPr lang="en-NZ" dirty="0"/>
          </a:p>
          <a:p>
            <a:r>
              <a:rPr lang="en-NZ" dirty="0"/>
              <a:t>Plausibility validation</a:t>
            </a:r>
          </a:p>
        </p:txBody>
      </p:sp>
      <p:pic>
        <p:nvPicPr>
          <p:cNvPr id="4" name="Picture 3">
            <a:extLst>
              <a:ext uri="{FF2B5EF4-FFF2-40B4-BE49-F238E27FC236}">
                <a16:creationId xmlns:a16="http://schemas.microsoft.com/office/drawing/2014/main" id="{E8151CE9-1AAB-AF6A-514B-0C8F501D4526}"/>
              </a:ext>
            </a:extLst>
          </p:cNvPr>
          <p:cNvPicPr>
            <a:picLocks noChangeAspect="1"/>
          </p:cNvPicPr>
          <p:nvPr/>
        </p:nvPicPr>
        <p:blipFill>
          <a:blip r:embed="rId3"/>
          <a:stretch>
            <a:fillRect/>
          </a:stretch>
        </p:blipFill>
        <p:spPr>
          <a:xfrm>
            <a:off x="838200" y="3351275"/>
            <a:ext cx="9707330" cy="2734057"/>
          </a:xfrm>
          <a:prstGeom prst="rect">
            <a:avLst/>
          </a:prstGeom>
        </p:spPr>
      </p:pic>
    </p:spTree>
    <p:extLst>
      <p:ext uri="{BB962C8B-B14F-4D97-AF65-F5344CB8AC3E}">
        <p14:creationId xmlns:p14="http://schemas.microsoft.com/office/powerpoint/2010/main" val="1907001482"/>
      </p:ext>
    </p:extLst>
  </p:cSld>
  <p:clrMapOvr>
    <a:masterClrMapping/>
  </p:clrMapOvr>
  <mc:AlternateContent xmlns:mc="http://schemas.openxmlformats.org/markup-compatibility/2006">
    <mc:Choice xmlns:p14="http://schemas.microsoft.com/office/powerpoint/2010/main" Requires="p14">
      <p:transition spd="slow" p14:dur="2000" advTm="60429"/>
    </mc:Choice>
    <mc:Fallback>
      <p:transition spd="slow" advTm="60429"/>
    </mc:Fallback>
  </mc:AlternateContent>
  <p:extLst>
    <p:ext uri="{3A86A75C-4F4B-4683-9AE1-C65F6400EC91}">
      <p14:laserTraceLst xmlns:p14="http://schemas.microsoft.com/office/powerpoint/2010/main">
        <p14:tracePtLst>
          <p14:tracePt t="11429" x="2184400" y="136525"/>
          <p14:tracePt t="11445" x="1814513" y="722313"/>
          <p14:tracePt t="11461" x="1579563" y="1200150"/>
          <p14:tracePt t="11478" x="1520825" y="1501775"/>
          <p14:tracePt t="11495" x="1541463" y="1736725"/>
          <p14:tracePt t="11512" x="1647825" y="1901825"/>
          <p14:tracePt t="11528" x="1833563" y="2078038"/>
          <p14:tracePt t="11545" x="2038350" y="2185988"/>
          <p14:tracePt t="11561" x="2273300" y="2233613"/>
          <p14:tracePt t="11578" x="2478088" y="2233613"/>
          <p14:tracePt t="11595" x="2682875" y="2195513"/>
          <p14:tracePt t="11611" x="2838450" y="2136775"/>
          <p14:tracePt t="11628" x="2916238" y="2097088"/>
          <p14:tracePt t="11645" x="2944813" y="2097088"/>
          <p14:tracePt t="11663" x="2944813" y="2116138"/>
          <p14:tracePt t="11678" x="2965450" y="2195513"/>
          <p14:tracePt t="11695" x="2984500" y="2390775"/>
          <p14:tracePt t="11711" x="3033713" y="2673350"/>
          <p14:tracePt t="11728" x="3130550" y="3101975"/>
          <p14:tracePt t="11745" x="3248025" y="3492500"/>
          <p14:tracePt t="11762" x="3365500" y="3794125"/>
          <p14:tracePt t="11778" x="3511550" y="4068763"/>
          <p14:tracePt t="11795" x="3667125" y="4252913"/>
          <p14:tracePt t="11811" x="3813175" y="4351338"/>
          <p14:tracePt t="11828" x="3881438" y="4360863"/>
          <p14:tracePt t="11845" x="3921125" y="4341813"/>
          <p14:tracePt t="11862" x="3970338" y="4283075"/>
          <p14:tracePt t="11878" x="3989388" y="4194175"/>
          <p14:tracePt t="11895" x="3998913" y="4078288"/>
          <p14:tracePt t="11912" x="3998913" y="3930650"/>
          <p14:tracePt t="11928" x="3970338" y="3824288"/>
          <p14:tracePt t="11945" x="3911600" y="3756025"/>
          <p14:tracePt t="11963" x="3803650" y="3697288"/>
          <p14:tracePt t="11978" x="3657600" y="3687763"/>
          <p14:tracePt t="11995" x="3511550" y="3687763"/>
          <p14:tracePt t="12011" x="3287713" y="3775075"/>
          <p14:tracePt t="12028" x="3121025" y="3902075"/>
          <p14:tracePt t="12045" x="2974975" y="4087813"/>
          <p14:tracePt t="12061" x="2867025" y="4302125"/>
          <p14:tracePt t="12078" x="2828925" y="4506913"/>
          <p14:tracePt t="12095" x="2847975" y="4702175"/>
          <p14:tracePt t="12111" x="2955925" y="4857750"/>
          <p14:tracePt t="12128" x="3151188" y="5003800"/>
          <p14:tracePt t="12145" x="3424238" y="5121275"/>
          <p14:tracePt t="12161" x="3686175" y="5151438"/>
          <p14:tracePt t="12178" x="3911600" y="5140325"/>
          <p14:tracePt t="12195" x="4154488" y="5024438"/>
          <p14:tracePt t="12211" x="4302125" y="4810125"/>
          <p14:tracePt t="12228" x="4349750" y="4497388"/>
          <p14:tracePt t="12245" x="4203700" y="4184650"/>
          <p14:tracePt t="12261" x="3822700" y="3852863"/>
          <p14:tracePt t="12278" x="3287713" y="3629025"/>
          <p14:tracePt t="12295" x="2720975" y="3600450"/>
          <p14:tracePt t="12311" x="2205038" y="3706813"/>
          <p14:tracePt t="12328" x="1725613" y="3989388"/>
          <p14:tracePt t="12345" x="1374775" y="4467225"/>
          <p14:tracePt t="12361" x="1247775" y="4848225"/>
          <p14:tracePt t="12378" x="1316038" y="5170488"/>
          <p14:tracePt t="12395" x="1550988" y="5492750"/>
          <p14:tracePt t="12411" x="2078038" y="5794375"/>
          <p14:tracePt t="12428" x="2847975" y="6067425"/>
          <p14:tracePt t="12445" x="3833813" y="6234113"/>
          <p14:tracePt t="12461" x="4632325" y="6234113"/>
          <p14:tracePt t="12478" x="5276850" y="6076950"/>
          <p14:tracePt t="12495" x="5754688" y="5735638"/>
          <p14:tracePt t="12511" x="5919788" y="5297488"/>
          <p14:tracePt t="12528" x="5803900" y="4730750"/>
          <p14:tracePt t="12529" x="5773738" y="4662488"/>
          <p14:tracePt t="12545" x="5364163" y="4146550"/>
          <p14:tracePt t="12561" x="4721225" y="3697288"/>
          <p14:tracePt t="12578" x="3930650" y="3443288"/>
          <p14:tracePt t="12595" x="3130550" y="3405188"/>
          <p14:tracePt t="12611" x="2565400" y="3619500"/>
          <p14:tracePt t="12628" x="2125663" y="4038600"/>
          <p14:tracePt t="12645" x="1833563" y="4672013"/>
          <p14:tracePt t="12661" x="1784350" y="5140325"/>
          <p14:tracePt t="12678" x="1920875" y="5511800"/>
          <p14:tracePt t="12695" x="2252663" y="5853113"/>
          <p14:tracePt t="12711" x="2692400" y="6057900"/>
          <p14:tracePt t="12728" x="3228975" y="6145213"/>
          <p14:tracePt t="12745" x="3852863" y="6126163"/>
          <p14:tracePt t="12761" x="4516438" y="5872163"/>
          <p14:tracePt t="12778" x="4984750" y="5502275"/>
          <p14:tracePt t="12795" x="5286375" y="4946650"/>
          <p14:tracePt t="12811" x="5314950" y="4233863"/>
          <p14:tracePt t="12829" x="5110163" y="3657600"/>
          <p14:tracePt t="12845" x="4808538" y="3268663"/>
          <p14:tracePt t="12861" x="4311650" y="2955925"/>
          <p14:tracePt t="12878" x="3822700" y="2789238"/>
          <p14:tracePt t="12895" x="3355975" y="2770188"/>
          <p14:tracePt t="12911" x="2944813" y="2974975"/>
          <p14:tracePt t="12928" x="2671763" y="3297238"/>
          <p14:tracePt t="12928" x="2643188" y="3346450"/>
          <p14:tracePt t="12945" x="2487613" y="3805238"/>
          <p14:tracePt t="12961" x="2466975" y="4370388"/>
          <p14:tracePt t="12978" x="2633663" y="4810125"/>
          <p14:tracePt t="12995" x="2838450" y="5170488"/>
          <p14:tracePt t="13012" x="3121025" y="5424488"/>
          <p14:tracePt t="13028" x="3365500" y="5540375"/>
          <p14:tracePt t="13045" x="3608388" y="5580063"/>
          <p14:tracePt t="13046" x="3638550" y="5580063"/>
          <p14:tracePt t="13061" x="3881438" y="5540375"/>
          <p14:tracePt t="13078" x="4116388" y="5403850"/>
          <p14:tracePt t="13095" x="4379913" y="5130800"/>
          <p14:tracePt t="13112" x="4545013" y="4829175"/>
          <p14:tracePt t="13128" x="4632325" y="4556125"/>
          <p14:tracePt t="13145" x="4643438" y="4370388"/>
          <p14:tracePt t="13161" x="4632325" y="4273550"/>
          <p14:tracePt t="13178" x="4594225" y="4214813"/>
          <p14:tracePt t="13195" x="4516438" y="4175125"/>
          <p14:tracePt t="13211" x="4438650" y="4156075"/>
          <p14:tracePt t="13228" x="4389438" y="4137025"/>
          <p14:tracePt t="13245" x="4370388" y="4137025"/>
          <p14:tracePt t="13261" x="4340225" y="4175125"/>
          <p14:tracePt t="13278" x="4302125" y="4262438"/>
          <p14:tracePt t="13295" x="4281488" y="4360863"/>
          <p14:tracePt t="13311" x="4271963" y="4457700"/>
          <p14:tracePt t="13328" x="4271963" y="4546600"/>
          <p14:tracePt t="13345" x="4302125" y="4594225"/>
          <p14:tracePt t="13361" x="4311650" y="4603750"/>
          <p14:tracePt t="13378" x="4321175" y="4614863"/>
          <p14:tracePt t="13428" x="4321175" y="4603750"/>
          <p14:tracePt t="13434" x="4321175" y="4594225"/>
          <p14:tracePt t="13446" x="4340225" y="4556125"/>
          <p14:tracePt t="13461" x="4359275" y="4478338"/>
          <p14:tracePt t="13478" x="4398963" y="4379913"/>
          <p14:tracePt t="13495" x="4438650" y="4243388"/>
          <p14:tracePt t="13511" x="4476750" y="4137025"/>
          <p14:tracePt t="13528" x="4516438" y="4068763"/>
          <p14:tracePt t="13545" x="4545013" y="3998913"/>
          <p14:tracePt t="13561" x="4564063" y="3979863"/>
          <p14:tracePt t="13578" x="4575175" y="3960813"/>
          <p14:tracePt t="13595" x="4575175" y="3951288"/>
          <p14:tracePt t="13612" x="4584700" y="3930650"/>
          <p14:tracePt t="13628" x="4594225" y="3911600"/>
          <p14:tracePt t="13645" x="4613275" y="3883025"/>
          <p14:tracePt t="13661" x="4622800" y="3862388"/>
          <p14:tracePt t="13678" x="4622800" y="3843338"/>
          <p14:tracePt t="13695" x="4632325" y="3824288"/>
          <p14:tracePt t="13720" x="4632325" y="3805238"/>
          <p14:tracePt t="13732" x="4632325" y="3794125"/>
          <p14:tracePt t="13745" x="4632325" y="3775075"/>
          <p14:tracePt t="13761" x="4603750" y="3736975"/>
          <p14:tracePt t="13778" x="4554538" y="3687763"/>
          <p14:tracePt t="13795" x="4486275" y="3648075"/>
          <p14:tracePt t="13811" x="4379913" y="3600450"/>
          <p14:tracePt t="13828" x="4262438" y="3560763"/>
          <p14:tracePt t="13845" x="4038600" y="3532188"/>
          <p14:tracePt t="13861" x="3697288" y="3492500"/>
          <p14:tracePt t="13879" x="3267075" y="3492500"/>
          <p14:tracePt t="13895" x="2867025" y="3482975"/>
          <p14:tracePt t="13911" x="2535238" y="3482975"/>
          <p14:tracePt t="13928" x="2224088" y="3482975"/>
          <p14:tracePt t="13945" x="2019300" y="3492500"/>
          <p14:tracePt t="13961" x="1892300" y="3502025"/>
          <p14:tracePt t="13978" x="1833563" y="3502025"/>
          <p14:tracePt t="13995" x="1814513" y="3502025"/>
          <p14:tracePt t="14048" x="1814513" y="3511550"/>
          <p14:tracePt t="14051" x="1814513" y="3521075"/>
          <p14:tracePt t="14062" x="1804988" y="3532188"/>
          <p14:tracePt t="14078" x="1784350" y="3560763"/>
          <p14:tracePt t="14096" x="1755775" y="3619500"/>
          <p14:tracePt t="14111" x="1716088" y="3706813"/>
          <p14:tracePt t="14128" x="1657350" y="3833813"/>
          <p14:tracePt t="14145" x="1600200" y="3989388"/>
          <p14:tracePt t="14161" x="1560513" y="4125913"/>
          <p14:tracePt t="14178" x="1560513" y="4233863"/>
          <p14:tracePt t="14195" x="1570038" y="4311650"/>
          <p14:tracePt t="14211" x="1628775" y="4370388"/>
          <p14:tracePt t="14228" x="1687513" y="4389438"/>
          <p14:tracePt t="14245" x="1755775" y="4398963"/>
          <p14:tracePt t="14261" x="1814513" y="4398963"/>
          <p14:tracePt t="14278" x="1852613" y="4370388"/>
          <p14:tracePt t="14295" x="1863725" y="4330700"/>
          <p14:tracePt t="14311" x="1873250" y="4292600"/>
          <p14:tracePt t="14328" x="1852613" y="4273550"/>
          <p14:tracePt t="14345" x="1804988" y="4262438"/>
          <p14:tracePt t="14361" x="1716088" y="4243388"/>
          <p14:tracePt t="14378" x="1619250" y="4243388"/>
          <p14:tracePt t="14395" x="1520825" y="4252913"/>
          <p14:tracePt t="14411" x="1463675" y="4292600"/>
          <p14:tracePt t="14428" x="1443038" y="4321175"/>
          <p14:tracePt t="14445" x="1443038" y="4341813"/>
          <p14:tracePt t="14461" x="1452563" y="4360863"/>
          <p14:tracePt t="14478" x="1511300" y="4398963"/>
          <p14:tracePt t="14495" x="1657350" y="4438650"/>
          <p14:tracePt t="14511" x="1882775" y="4487863"/>
          <p14:tracePt t="14528" x="2155825" y="4506913"/>
          <p14:tracePt t="14545" x="2466975" y="4516438"/>
          <p14:tracePt t="14562" x="2740025" y="4497388"/>
          <p14:tracePt t="14578" x="2974975" y="4467225"/>
          <p14:tracePt t="14579" x="2994025" y="4457700"/>
          <p14:tracePt t="14595" x="3111500" y="4438650"/>
          <p14:tracePt t="14611" x="3140075" y="4429125"/>
          <p14:tracePt t="14639" x="3130550" y="4429125"/>
          <p14:tracePt t="14645" x="3111500" y="4438650"/>
          <p14:tracePt t="14661" x="2944813" y="4457700"/>
          <p14:tracePt t="14678" x="2740025" y="4478338"/>
          <p14:tracePt t="14695" x="2497138" y="4546600"/>
          <p14:tracePt t="14711" x="2351088" y="4584700"/>
          <p14:tracePt t="14728" x="2224088" y="4614863"/>
          <p14:tracePt t="14745" x="2155825" y="4624388"/>
          <p14:tracePt t="14761" x="2136775" y="4624388"/>
          <p14:tracePt t="14798" x="2136775" y="4614863"/>
          <p14:tracePt t="14800" x="2146300" y="4614863"/>
          <p14:tracePt t="14811" x="2155825" y="4594225"/>
          <p14:tracePt t="14828" x="2224088" y="4565650"/>
          <p14:tracePt t="14845" x="2320925" y="4525963"/>
          <p14:tracePt t="14861" x="2447925" y="4478338"/>
          <p14:tracePt t="14878" x="2574925" y="4448175"/>
          <p14:tracePt t="14895" x="2770188" y="4429125"/>
          <p14:tracePt t="14911" x="2906713" y="4429125"/>
          <p14:tracePt t="14928" x="3013075" y="4429125"/>
          <p14:tracePt t="14945" x="3052763" y="4429125"/>
          <p14:tracePt t="15003" x="3052763" y="4438650"/>
          <p14:tracePt t="15094" x="3052763" y="4448175"/>
          <p14:tracePt t="15114" x="3062288" y="4448175"/>
          <p14:tracePt t="15116" x="3071813" y="4448175"/>
          <p14:tracePt t="15128" x="3101975" y="4457700"/>
          <p14:tracePt t="15145" x="3179763" y="4467225"/>
          <p14:tracePt t="15161" x="3276600" y="4467225"/>
          <p14:tracePt t="15178" x="3403600" y="4478338"/>
          <p14:tracePt t="15195" x="3511550" y="4478338"/>
          <p14:tracePt t="15211" x="3638550" y="4467225"/>
          <p14:tracePt t="15228" x="3697288" y="4448175"/>
          <p14:tracePt t="15245" x="3735388" y="4429125"/>
          <p14:tracePt t="15262" x="3754438" y="4419600"/>
          <p14:tracePt t="15342" x="3754438" y="4410075"/>
          <p14:tracePt t="15362" x="3744913" y="4410075"/>
          <p14:tracePt t="15370" x="3735388" y="4410075"/>
          <p14:tracePt t="15382" x="3725863" y="4410075"/>
          <p14:tracePt t="15395" x="3716338" y="4398963"/>
          <p14:tracePt t="15411" x="3697288" y="4398963"/>
          <p14:tracePt t="15428" x="3697288" y="4389438"/>
          <p14:tracePt t="15580" x="3686175" y="4398963"/>
          <p14:tracePt t="15590" x="3676650" y="4398963"/>
          <p14:tracePt t="15595" x="3667125" y="4398963"/>
          <p14:tracePt t="15611" x="3629025" y="4429125"/>
          <p14:tracePt t="15628" x="3589338" y="4438650"/>
          <p14:tracePt t="15645" x="3540125" y="4457700"/>
          <p14:tracePt t="15661" x="3471863" y="4467225"/>
          <p14:tracePt t="15678" x="3384550" y="4487863"/>
          <p14:tracePt t="15695" x="3316288" y="4487863"/>
          <p14:tracePt t="15712" x="3276600" y="4497388"/>
          <p14:tracePt t="15753" x="3287713" y="4497388"/>
          <p14:tracePt t="15759" x="3297238" y="4497388"/>
          <p14:tracePt t="15763" x="3306763" y="4497388"/>
          <p14:tracePt t="15778" x="3384550" y="4497388"/>
          <p14:tracePt t="15795" x="3530600" y="4478338"/>
          <p14:tracePt t="15811" x="3648075" y="4467225"/>
          <p14:tracePt t="15828" x="3735388" y="4457700"/>
          <p14:tracePt t="15845" x="3765550" y="4448175"/>
          <p14:tracePt t="15886" x="3754438" y="4448175"/>
          <p14:tracePt t="15887" x="3744913" y="4448175"/>
          <p14:tracePt t="15895" x="3716338" y="4457700"/>
          <p14:tracePt t="15911" x="3598863" y="4487863"/>
          <p14:tracePt t="15928" x="3433763" y="4546600"/>
          <p14:tracePt t="15945" x="3276600" y="4614863"/>
          <p14:tracePt t="15961" x="3121025" y="4672013"/>
          <p14:tracePt t="15978" x="3033713" y="4741863"/>
          <p14:tracePt t="15995" x="3003550" y="4760913"/>
          <p14:tracePt t="16011" x="3003550" y="4779963"/>
          <p14:tracePt t="16028" x="3052763" y="4819650"/>
          <p14:tracePt t="16045" x="3160713" y="4867275"/>
          <p14:tracePt t="16061" x="3316288" y="4916488"/>
          <p14:tracePt t="16078" x="3481388" y="4956175"/>
          <p14:tracePt t="16095" x="3617913" y="5014913"/>
          <p14:tracePt t="16111" x="3657600" y="5043488"/>
          <p14:tracePt t="16128" x="3657600" y="5072063"/>
          <p14:tracePt t="16145" x="3617913" y="5121275"/>
          <p14:tracePt t="16161" x="3502025" y="5208588"/>
          <p14:tracePt t="16178" x="3384550" y="5326063"/>
          <p14:tracePt t="16195" x="3276600" y="5462588"/>
          <p14:tracePt t="16211" x="3219450" y="5589588"/>
          <p14:tracePt t="16228" x="3208338" y="5657850"/>
          <p14:tracePt t="16245" x="3306763" y="5745163"/>
          <p14:tracePt t="16261" x="3598863" y="5862638"/>
          <p14:tracePt t="16278" x="4057650" y="5930900"/>
          <p14:tracePt t="16295" x="4662488" y="5980113"/>
          <p14:tracePt t="16312" x="5168900" y="5999163"/>
          <p14:tracePt t="16328" x="5540375" y="5980113"/>
          <p14:tracePt t="16345" x="5627688" y="5940425"/>
          <p14:tracePt t="16362" x="5637213" y="5940425"/>
          <p14:tracePt t="16378" x="5491163" y="5911850"/>
          <p14:tracePt t="16395" x="5032375" y="5824538"/>
          <p14:tracePt t="16412" x="4203700" y="5648325"/>
          <p14:tracePt t="16428" x="3629025" y="5502275"/>
          <p14:tracePt t="16445" x="3267075" y="5394325"/>
          <p14:tracePt t="16462" x="3219450" y="5375275"/>
          <p14:tracePt t="16478" x="3228975" y="5346700"/>
          <p14:tracePt t="16495" x="3413125" y="5189538"/>
          <p14:tracePt t="16512" x="3784600" y="4897438"/>
          <p14:tracePt t="16528" x="4302125" y="4429125"/>
          <p14:tracePt t="16545" x="4818063" y="3979863"/>
          <p14:tracePt t="16561" x="5364163" y="3511550"/>
          <p14:tracePt t="16578" x="5988050" y="2916238"/>
          <p14:tracePt t="16595" x="6408738" y="2478088"/>
          <p14:tracePt t="16612" x="6700838" y="2068513"/>
          <p14:tracePt t="16628" x="6865938" y="1706563"/>
          <p14:tracePt t="16645" x="6945313" y="1423988"/>
          <p14:tracePt t="16661" x="6964363" y="1169988"/>
          <p14:tracePt t="16678" x="6964363" y="917575"/>
          <p14:tracePt t="16695" x="6964363" y="701675"/>
          <p14:tracePt t="16711" x="6964363" y="517525"/>
          <p14:tracePt t="16728" x="6954838" y="381000"/>
          <p14:tracePt t="16745" x="6945313" y="254000"/>
          <p14:tracePt t="16761" x="6964363" y="127000"/>
          <p14:tracePt t="16778" x="6964363" y="49213"/>
          <p14:tracePt t="16778" x="6964363" y="39688"/>
          <p14:tracePt t="50583" x="4916488" y="58738"/>
          <p14:tracePt t="50585" x="4905375" y="185738"/>
          <p14:tracePt t="50594" x="4759325" y="877888"/>
          <p14:tracePt t="50611" x="3930650" y="2955925"/>
          <p14:tracePt t="50627" x="2925763" y="4730750"/>
          <p14:tracePt t="50644" x="2000250" y="6213475"/>
          <p14:tracePt t="51176" x="2565400" y="6780213"/>
          <p14:tracePt t="51178" x="2565400" y="6740525"/>
          <p14:tracePt t="51194" x="2614613" y="6243638"/>
          <p14:tracePt t="51211" x="2692400" y="5608638"/>
          <p14:tracePt t="51227" x="2838450" y="4916488"/>
          <p14:tracePt t="51244" x="3003550" y="4184650"/>
          <p14:tracePt t="51261" x="3248025" y="3297238"/>
          <p14:tracePt t="51277" x="3492500" y="2536825"/>
          <p14:tracePt t="51294" x="3744913" y="1854200"/>
          <p14:tracePt t="51311" x="3949700" y="1395413"/>
          <p14:tracePt t="51327" x="4125913" y="1033463"/>
          <p14:tracePt t="51344" x="4302125" y="769938"/>
          <p14:tracePt t="51361" x="4427538" y="585788"/>
          <p14:tracePt t="51377" x="4506913" y="458788"/>
          <p14:tracePt t="51394" x="4594225" y="360363"/>
          <p14:tracePt t="51411" x="4662488" y="273050"/>
          <p14:tracePt t="51427" x="4721225" y="195263"/>
          <p14:tracePt t="51444" x="4759325" y="165100"/>
          <p14:tracePt t="51461" x="4768850" y="146050"/>
          <p14:tracePt t="51525" x="4768850" y="155575"/>
          <p14:tracePt t="51529" x="4768850" y="165100"/>
          <p14:tracePt t="51544" x="4749800" y="195263"/>
          <p14:tracePt t="51561" x="4721225" y="233363"/>
          <p14:tracePt t="51630" x="4711700" y="244475"/>
          <p14:tracePt t="51641" x="4691063" y="254000"/>
          <p14:tracePt t="51644" x="4691063" y="263525"/>
          <p14:tracePt t="51661" x="4681538" y="273050"/>
          <p14:tracePt t="51677" x="4662488" y="301625"/>
          <p14:tracePt t="51694" x="4652963" y="331788"/>
          <p14:tracePt t="51711" x="4652963" y="360363"/>
          <p14:tracePt t="51727" x="4652963" y="381000"/>
          <p14:tracePt t="51744" x="4681538" y="390525"/>
          <p14:tracePt t="51761" x="4700588" y="390525"/>
          <p14:tracePt t="51777" x="4749800" y="322263"/>
          <p14:tracePt t="51794" x="4818063" y="136525"/>
          <p14:tracePt t="59035" x="4837113" y="39688"/>
          <p14:tracePt t="59044" x="4721225" y="254000"/>
          <p14:tracePt t="59061" x="4311650" y="976313"/>
          <p14:tracePt t="59077" x="3843338" y="1765300"/>
          <p14:tracePt t="59094" x="3325813" y="2682875"/>
          <p14:tracePt t="59111" x="2760663" y="3668713"/>
          <p14:tracePt t="59127" x="2311400" y="4487863"/>
          <p14:tracePt t="59144" x="2019300" y="5092700"/>
          <p14:tracePt t="59161" x="1833563" y="5570538"/>
          <p14:tracePt t="59177" x="1736725" y="5862638"/>
          <p14:tracePt t="59194" x="1687513" y="6135688"/>
          <p14:tracePt t="59211" x="1687513" y="6340475"/>
          <p14:tracePt t="59227" x="1687513" y="6477000"/>
          <p14:tracePt t="59244" x="1697038" y="6556375"/>
          <p14:tracePt t="59261" x="1706563" y="6613525"/>
          <p14:tracePt t="59277" x="1725613" y="6681788"/>
          <p14:tracePt t="59294" x="1736725" y="677068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95CAC-9ED6-D22D-14F0-54B5B06FF19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00D1C95-7884-009B-DC10-094D79DB86E8}"/>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C36C97CA-1000-9468-2F85-68874E6286C7}"/>
              </a:ext>
            </a:extLst>
          </p:cNvPr>
          <p:cNvSpPr>
            <a:spLocks noGrp="1"/>
          </p:cNvSpPr>
          <p:nvPr>
            <p:ph type="title"/>
          </p:nvPr>
        </p:nvSpPr>
        <p:spPr/>
        <p:txBody>
          <a:bodyPr/>
          <a:lstStyle/>
          <a:p>
            <a:r>
              <a:rPr lang="en-NZ" dirty="0">
                <a:latin typeface="Britannic Bold" panose="020B0903060703020204" pitchFamily="34" charset="0"/>
              </a:rPr>
              <a:t>Data Cleaning and Preparation</a:t>
            </a:r>
          </a:p>
        </p:txBody>
      </p:sp>
      <p:sp>
        <p:nvSpPr>
          <p:cNvPr id="7" name="Content Placeholder 6">
            <a:extLst>
              <a:ext uri="{FF2B5EF4-FFF2-40B4-BE49-F238E27FC236}">
                <a16:creationId xmlns:a16="http://schemas.microsoft.com/office/drawing/2014/main" id="{FC1A6ED4-3D9A-1606-C664-3900871E8998}"/>
              </a:ext>
            </a:extLst>
          </p:cNvPr>
          <p:cNvSpPr>
            <a:spLocks noGrp="1"/>
          </p:cNvSpPr>
          <p:nvPr>
            <p:ph idx="1"/>
          </p:nvPr>
        </p:nvSpPr>
        <p:spPr/>
        <p:txBody>
          <a:bodyPr/>
          <a:lstStyle/>
          <a:p>
            <a:pPr marL="0" indent="0">
              <a:buNone/>
            </a:pPr>
            <a:r>
              <a:rPr lang="en-NZ" b="1" dirty="0"/>
              <a:t>BMI</a:t>
            </a:r>
            <a:endParaRPr lang="en-NZ" dirty="0"/>
          </a:p>
          <a:p>
            <a:r>
              <a:rPr lang="en-NZ" dirty="0"/>
              <a:t>Plausibility validation</a:t>
            </a:r>
          </a:p>
        </p:txBody>
      </p:sp>
      <p:pic>
        <p:nvPicPr>
          <p:cNvPr id="4" name="Picture 3">
            <a:extLst>
              <a:ext uri="{FF2B5EF4-FFF2-40B4-BE49-F238E27FC236}">
                <a16:creationId xmlns:a16="http://schemas.microsoft.com/office/drawing/2014/main" id="{37905132-AAF2-BE5A-019E-963C6F6CD69A}"/>
              </a:ext>
            </a:extLst>
          </p:cNvPr>
          <p:cNvPicPr>
            <a:picLocks noChangeAspect="1"/>
          </p:cNvPicPr>
          <p:nvPr/>
        </p:nvPicPr>
        <p:blipFill>
          <a:blip r:embed="rId3"/>
          <a:stretch>
            <a:fillRect/>
          </a:stretch>
        </p:blipFill>
        <p:spPr>
          <a:xfrm>
            <a:off x="838200" y="3107252"/>
            <a:ext cx="8516539" cy="2438740"/>
          </a:xfrm>
          <a:prstGeom prst="rect">
            <a:avLst/>
          </a:prstGeom>
        </p:spPr>
      </p:pic>
    </p:spTree>
    <p:extLst>
      <p:ext uri="{BB962C8B-B14F-4D97-AF65-F5344CB8AC3E}">
        <p14:creationId xmlns:p14="http://schemas.microsoft.com/office/powerpoint/2010/main" val="4245788405"/>
      </p:ext>
    </p:extLst>
  </p:cSld>
  <p:clrMapOvr>
    <a:masterClrMapping/>
  </p:clrMapOvr>
  <mc:AlternateContent xmlns:mc="http://schemas.openxmlformats.org/markup-compatibility/2006">
    <mc:Choice xmlns:p14="http://schemas.microsoft.com/office/powerpoint/2010/main" Requires="p14">
      <p:transition spd="slow" p14:dur="2000" advTm="55521"/>
    </mc:Choice>
    <mc:Fallback>
      <p:transition spd="slow" advTm="55521"/>
    </mc:Fallback>
  </mc:AlternateContent>
  <p:extLst>
    <p:ext uri="{3A86A75C-4F4B-4683-9AE1-C65F6400EC91}">
      <p14:laserTraceLst xmlns:p14="http://schemas.microsoft.com/office/powerpoint/2010/main">
        <p14:tracePtLst>
          <p14:tracePt t="20505" x="2603500" y="204788"/>
          <p14:tracePt t="20512" x="2282825" y="673100"/>
          <p14:tracePt t="20529" x="1657350" y="1649413"/>
          <p14:tracePt t="20545" x="1228725" y="2595563"/>
          <p14:tracePt t="20562" x="1122363" y="3219450"/>
          <p14:tracePt t="20578" x="1169988" y="3706813"/>
          <p14:tracePt t="20595" x="1463675" y="4156075"/>
          <p14:tracePt t="20612" x="1843088" y="4429125"/>
          <p14:tracePt t="20629" x="2184400" y="4624388"/>
          <p14:tracePt t="20645" x="2409825" y="4683125"/>
          <p14:tracePt t="20662" x="2506663" y="4683125"/>
          <p14:tracePt t="20679" x="2546350" y="4633913"/>
          <p14:tracePt t="20695" x="2555875" y="4594225"/>
          <p14:tracePt t="20712" x="2506663" y="4525963"/>
          <p14:tracePt t="20729" x="2447925" y="4467225"/>
          <p14:tracePt t="20745" x="2351088" y="4410075"/>
          <p14:tracePt t="20762" x="2273300" y="4330700"/>
          <p14:tracePt t="20779" x="2214563" y="4283075"/>
          <p14:tracePt t="20795" x="2193925" y="4262438"/>
          <p14:tracePt t="20812" x="2136775" y="4233863"/>
          <p14:tracePt t="20829" x="2057400" y="4224338"/>
          <p14:tracePt t="20845" x="1882775" y="4194175"/>
          <p14:tracePt t="20862" x="1736725" y="4175125"/>
          <p14:tracePt t="20878" x="1600200" y="4175125"/>
          <p14:tracePt t="20895" x="1501775" y="4184650"/>
          <p14:tracePt t="20912" x="1463675" y="4205288"/>
          <p14:tracePt t="20929" x="1452563" y="4214813"/>
          <p14:tracePt t="20945" x="1452563" y="4224338"/>
          <p14:tracePt t="20991" x="1452563" y="4233863"/>
          <p14:tracePt t="21008" x="1463675" y="4233863"/>
          <p14:tracePt t="21015" x="1473200" y="4224338"/>
          <p14:tracePt t="21020" x="1482725" y="4224338"/>
          <p14:tracePt t="21029" x="1492250" y="4214813"/>
          <p14:tracePt t="21045" x="1541463" y="4184650"/>
          <p14:tracePt t="21062" x="1560513" y="4156075"/>
          <p14:tracePt t="21079" x="1579563" y="4116388"/>
          <p14:tracePt t="21095" x="1579563" y="4097338"/>
          <p14:tracePt t="21180" x="1579563" y="4106863"/>
          <p14:tracePt t="21184" x="1589088" y="4106863"/>
          <p14:tracePt t="21195" x="1609725" y="4156075"/>
          <p14:tracePt t="21212" x="1638300" y="4214813"/>
          <p14:tracePt t="21228" x="1677988" y="4262438"/>
          <p14:tracePt t="21245" x="1725613" y="4302125"/>
          <p14:tracePt t="21262" x="1774825" y="4311650"/>
          <p14:tracePt t="21278" x="1804988" y="4311650"/>
          <p14:tracePt t="21295" x="1843088" y="4311650"/>
          <p14:tracePt t="21312" x="1873250" y="4283075"/>
          <p14:tracePt t="21329" x="1892300" y="4243388"/>
          <p14:tracePt t="21345" x="1901825" y="4205288"/>
          <p14:tracePt t="21362" x="1901825" y="4165600"/>
          <p14:tracePt t="21379" x="1892300" y="4156075"/>
          <p14:tracePt t="21455" x="1892300" y="4165600"/>
          <p14:tracePt t="21459" x="1892300" y="4175125"/>
          <p14:tracePt t="21463" x="1892300" y="4184650"/>
          <p14:tracePt t="21479" x="1911350" y="4214813"/>
          <p14:tracePt t="21495" x="1931988" y="4252913"/>
          <p14:tracePt t="21512" x="1979613" y="4283075"/>
          <p14:tracePt t="21529" x="2009775" y="4292600"/>
          <p14:tracePt t="21545" x="2087563" y="4302125"/>
          <p14:tracePt t="21562" x="2146300" y="4302125"/>
          <p14:tracePt t="21578" x="2224088" y="4283075"/>
          <p14:tracePt t="21595" x="2360613" y="4243388"/>
          <p14:tracePt t="21612" x="2487613" y="4205288"/>
          <p14:tracePt t="21628" x="2593975" y="4165600"/>
          <p14:tracePt t="21645" x="2662238" y="4137025"/>
          <p14:tracePt t="21662" x="2671763" y="4125913"/>
          <p14:tracePt t="21681" x="2671763" y="4116388"/>
          <p14:tracePt t="21695" x="2662238" y="4087813"/>
          <p14:tracePt t="21712" x="2624138" y="4057650"/>
          <p14:tracePt t="21729" x="2497138" y="3989388"/>
          <p14:tracePt t="21745" x="2351088" y="3951288"/>
          <p14:tracePt t="21762" x="2155825" y="3930650"/>
          <p14:tracePt t="21778" x="1989138" y="3951288"/>
          <p14:tracePt t="21795" x="1833563" y="4019550"/>
          <p14:tracePt t="21812" x="1725613" y="4097338"/>
          <p14:tracePt t="21829" x="1697038" y="4146550"/>
          <p14:tracePt t="21845" x="1697038" y="4184650"/>
          <p14:tracePt t="21862" x="1765300" y="4243388"/>
          <p14:tracePt t="21879" x="1882775" y="4311650"/>
          <p14:tracePt t="21895" x="2028825" y="4351338"/>
          <p14:tracePt t="21912" x="2214563" y="4360863"/>
          <p14:tracePt t="21928" x="2438400" y="4370388"/>
          <p14:tracePt t="21945" x="2751138" y="4330700"/>
          <p14:tracePt t="21962" x="3071813" y="4283075"/>
          <p14:tracePt t="21978" x="3443288" y="4224338"/>
          <p14:tracePt t="21995" x="3794125" y="4156075"/>
          <p14:tracePt t="22012" x="4017963" y="4116388"/>
          <p14:tracePt t="22029" x="4135438" y="4078288"/>
          <p14:tracePt t="22045" x="4164013" y="4038600"/>
          <p14:tracePt t="22079" x="4154488" y="4029075"/>
          <p14:tracePt t="22082" x="4144963" y="4029075"/>
          <p14:tracePt t="22095" x="4067175" y="4010025"/>
          <p14:tracePt t="22112" x="3911600" y="3989388"/>
          <p14:tracePt t="22128" x="3676650" y="3989388"/>
          <p14:tracePt t="22145" x="3384550" y="3989388"/>
          <p14:tracePt t="22162" x="3140075" y="4010025"/>
          <p14:tracePt t="22178" x="2906713" y="4057650"/>
          <p14:tracePt t="22195" x="2760663" y="4106863"/>
          <p14:tracePt t="22212" x="2711450" y="4125913"/>
          <p14:tracePt t="22250" x="2711450" y="4137025"/>
          <p14:tracePt t="22254" x="2711450" y="4146550"/>
          <p14:tracePt t="22262" x="2730500" y="4146550"/>
          <p14:tracePt t="22279" x="2819400" y="4165600"/>
          <p14:tracePt t="22295" x="2906713" y="4175125"/>
          <p14:tracePt t="22312" x="2984500" y="4184650"/>
          <p14:tracePt t="22329" x="3101975" y="4184650"/>
          <p14:tracePt t="22345" x="3228975" y="4184650"/>
          <p14:tracePt t="22362" x="3344863" y="4184650"/>
          <p14:tracePt t="22379" x="3452813" y="4184650"/>
          <p14:tracePt t="22395" x="3502025" y="4184650"/>
          <p14:tracePt t="22412" x="3521075" y="4175125"/>
          <p14:tracePt t="22518" x="3521075" y="4184650"/>
          <p14:tracePt t="22520" x="3511550" y="4184650"/>
          <p14:tracePt t="22530" x="3502025" y="4184650"/>
          <p14:tracePt t="22545" x="3471863" y="4194175"/>
          <p14:tracePt t="22562" x="3424238" y="4214813"/>
          <p14:tracePt t="22578" x="3344863" y="4233863"/>
          <p14:tracePt t="22595" x="3297238" y="4243388"/>
          <p14:tracePt t="22612" x="3257550" y="4252913"/>
          <p14:tracePt t="22628" x="3219450" y="4252913"/>
          <p14:tracePt t="22645" x="3198813" y="4252913"/>
          <p14:tracePt t="22688" x="3189288" y="4252913"/>
          <p14:tracePt t="22723" x="3179763" y="4252913"/>
          <p14:tracePt t="22728" x="3170238" y="4252913"/>
          <p14:tracePt t="22732" x="3170238" y="4243388"/>
          <p14:tracePt t="22747" x="3170238" y="4233863"/>
          <p14:tracePt t="22762" x="3160713" y="4233863"/>
          <p14:tracePt t="22842" x="3160713" y="4224338"/>
          <p14:tracePt t="22876" x="3151188" y="4224338"/>
          <p14:tracePt t="22889" x="3151188" y="4214813"/>
          <p14:tracePt t="22895" x="3151188" y="4205288"/>
          <p14:tracePt t="22907" x="3151188" y="4194175"/>
          <p14:tracePt t="22912" x="3151188" y="4184650"/>
          <p14:tracePt t="22929" x="3140075" y="4175125"/>
          <p14:tracePt t="22929" x="3140075" y="4165600"/>
          <p14:tracePt t="22945" x="3140075" y="4146550"/>
          <p14:tracePt t="22962" x="3140075" y="4137025"/>
          <p14:tracePt t="23999" x="3130550" y="4137025"/>
          <p14:tracePt t="24004" x="3121025" y="4125913"/>
          <p14:tracePt t="24012" x="3111500" y="4125913"/>
          <p14:tracePt t="24029" x="3071813" y="4106863"/>
          <p14:tracePt t="24045" x="3071813" y="4097338"/>
          <p14:tracePt t="24062" x="3043238" y="4097338"/>
          <p14:tracePt t="24078" x="3033713" y="4097338"/>
          <p14:tracePt t="24095" x="3024188" y="4097338"/>
          <p14:tracePt t="24112" x="3003550" y="4097338"/>
          <p14:tracePt t="24128" x="2955925" y="4097338"/>
          <p14:tracePt t="24145" x="2838450" y="4097338"/>
          <p14:tracePt t="24162" x="2633663" y="4097338"/>
          <p14:tracePt t="24178" x="2273300" y="4048125"/>
          <p14:tracePt t="24195" x="1793875" y="3979863"/>
          <p14:tracePt t="24212" x="1228725" y="3833813"/>
          <p14:tracePt t="24228" x="604838" y="3648075"/>
          <p14:tracePt t="24245" x="0" y="3433763"/>
          <p14:tracePt t="29949" x="3375025" y="96838"/>
          <p14:tracePt t="29962" x="2828925" y="692150"/>
          <p14:tracePt t="29979" x="2155825" y="1327150"/>
          <p14:tracePt t="29995" x="1473200" y="1951038"/>
          <p14:tracePt t="30012" x="1033463" y="2351088"/>
          <p14:tracePt t="30028" x="731838" y="2633663"/>
          <p14:tracePt t="30045" x="595313" y="2838450"/>
          <p14:tracePt t="30062" x="517525" y="2984500"/>
          <p14:tracePt t="30078" x="477838" y="3179763"/>
          <p14:tracePt t="30095" x="458788" y="3414713"/>
          <p14:tracePt t="30112" x="438150" y="3657600"/>
          <p14:tracePt t="30128" x="438150" y="3824288"/>
          <p14:tracePt t="30145" x="468313" y="3998913"/>
          <p14:tracePt t="30162" x="614363" y="4205288"/>
          <p14:tracePt t="30179" x="819150" y="4438650"/>
          <p14:tracePt t="30179" x="849313" y="4457700"/>
          <p14:tracePt t="30196" x="1063625" y="4643438"/>
          <p14:tracePt t="30212" x="1219200" y="4741863"/>
          <p14:tracePt t="30228" x="1327150" y="4799013"/>
          <p14:tracePt t="30245" x="1355725" y="4829175"/>
          <p14:tracePt t="30262" x="1365250" y="4848225"/>
          <p14:tracePt t="30366" x="1365250" y="4838700"/>
          <p14:tracePt t="30382" x="1355725" y="4838700"/>
          <p14:tracePt t="30384" x="1355725" y="4829175"/>
          <p14:tracePt t="30395" x="1346200" y="4829175"/>
          <p14:tracePt t="30423" x="1336675" y="4829175"/>
          <p14:tracePt t="30445" x="1327150" y="4829175"/>
          <p14:tracePt t="30462" x="1327150" y="4838700"/>
          <p14:tracePt t="30468" x="1306513" y="4848225"/>
          <p14:tracePt t="30478" x="1306513" y="4857750"/>
          <p14:tracePt t="30495" x="1277938" y="4897438"/>
          <p14:tracePt t="30512" x="1247775" y="4975225"/>
          <p14:tracePt t="30528" x="1228725" y="5053013"/>
          <p14:tracePt t="30545" x="1209675" y="5151438"/>
          <p14:tracePt t="30562" x="1200150" y="5238750"/>
          <p14:tracePt t="30578" x="1200150" y="5326063"/>
          <p14:tracePt t="30595" x="1209675" y="5394325"/>
          <p14:tracePt t="30612" x="1228725" y="5443538"/>
          <p14:tracePt t="30628" x="1247775" y="5483225"/>
          <p14:tracePt t="30645" x="1268413" y="5502275"/>
          <p14:tracePt t="30662" x="1277938" y="5502275"/>
          <p14:tracePt t="30678" x="1287463" y="5511800"/>
          <p14:tracePt t="30695" x="1316038" y="5511800"/>
          <p14:tracePt t="30712" x="1355725" y="5502275"/>
          <p14:tracePt t="30729" x="1395413" y="5492750"/>
          <p14:tracePt t="30745" x="1443038" y="5483225"/>
          <p14:tracePt t="30762" x="1482725" y="5453063"/>
          <p14:tracePt t="30778" x="1520825" y="5434013"/>
          <p14:tracePt t="30795" x="1550988" y="5403850"/>
          <p14:tracePt t="30812" x="1579563" y="5384800"/>
          <p14:tracePt t="30828" x="1579563" y="5365750"/>
          <p14:tracePt t="30845" x="1579563" y="5356225"/>
          <p14:tracePt t="30890" x="1579563" y="5346700"/>
          <p14:tracePt t="31068" x="1589088" y="5346700"/>
          <p14:tracePt t="31077" x="1600200" y="5346700"/>
          <p14:tracePt t="31086" x="1609725" y="5346700"/>
          <p14:tracePt t="31095" x="1628775" y="5335588"/>
          <p14:tracePt t="31112" x="1657350" y="5307013"/>
          <p14:tracePt t="31128" x="1697038" y="5267325"/>
          <p14:tracePt t="31145" x="1736725" y="5238750"/>
          <p14:tracePt t="31162" x="1746250" y="5208588"/>
          <p14:tracePt t="31178" x="1755775" y="5189538"/>
          <p14:tracePt t="31195" x="1755775" y="5170488"/>
          <p14:tracePt t="31212" x="1755775" y="5140325"/>
          <p14:tracePt t="31228" x="1725613" y="5111750"/>
          <p14:tracePt t="31245" x="1687513" y="5083175"/>
          <p14:tracePt t="31262" x="1628775" y="5033963"/>
          <p14:tracePt t="31278" x="1520825" y="4984750"/>
          <p14:tracePt t="31295" x="1395413" y="4935538"/>
          <p14:tracePt t="31312" x="1277938" y="4906963"/>
          <p14:tracePt t="31328" x="1160463" y="4906963"/>
          <p14:tracePt t="31345" x="1042988" y="4906963"/>
          <p14:tracePt t="31362" x="936625" y="4926013"/>
          <p14:tracePt t="31378" x="877888" y="4984750"/>
          <p14:tracePt t="31395" x="838200" y="5092700"/>
          <p14:tracePt t="31412" x="828675" y="5208588"/>
          <p14:tracePt t="31428" x="877888" y="5326063"/>
          <p14:tracePt t="31445" x="955675" y="5443538"/>
          <p14:tracePt t="31462" x="1131888" y="5551488"/>
          <p14:tracePt t="31478" x="1433513" y="5676900"/>
          <p14:tracePt t="31495" x="1716088" y="5745163"/>
          <p14:tracePt t="31512" x="2019300" y="5765800"/>
          <p14:tracePt t="31528" x="2379663" y="5765800"/>
          <p14:tracePt t="31545" x="2652713" y="5716588"/>
          <p14:tracePt t="31562" x="2847975" y="5619750"/>
          <p14:tracePt t="31578" x="2994025" y="5492750"/>
          <p14:tracePt t="31595" x="3092450" y="5307013"/>
          <p14:tracePt t="31612" x="3111500" y="5102225"/>
          <p14:tracePt t="31628" x="3043238" y="4916488"/>
          <p14:tracePt t="31645" x="2906713" y="4730750"/>
          <p14:tracePt t="31662" x="2701925" y="4575175"/>
          <p14:tracePt t="31678" x="2419350" y="4419600"/>
          <p14:tracePt t="31695" x="2038350" y="4292600"/>
          <p14:tracePt t="31712" x="1746250" y="4252913"/>
          <p14:tracePt t="31728" x="1520825" y="4243388"/>
          <p14:tracePt t="31745" x="1346200" y="4302125"/>
          <p14:tracePt t="31762" x="1219200" y="4429125"/>
          <p14:tracePt t="31778" x="1131888" y="4624388"/>
          <p14:tracePt t="31795" x="1082675" y="4829175"/>
          <p14:tracePt t="31812" x="1073150" y="4994275"/>
          <p14:tracePt t="31828" x="1092200" y="5151438"/>
          <p14:tracePt t="31845" x="1160463" y="5257800"/>
          <p14:tracePt t="31862" x="1228725" y="5326063"/>
          <p14:tracePt t="31878" x="1355725" y="5365750"/>
          <p14:tracePt t="31895" x="1501775" y="5384800"/>
          <p14:tracePt t="31912" x="1677988" y="5365750"/>
          <p14:tracePt t="31928" x="1882775" y="5287963"/>
          <p14:tracePt t="31945" x="2068513" y="5170488"/>
          <p14:tracePt t="31962" x="2174875" y="5003800"/>
          <p14:tracePt t="31978" x="2243138" y="4789488"/>
          <p14:tracePt t="31995" x="2243138" y="4643438"/>
          <p14:tracePt t="32012" x="2165350" y="4546600"/>
          <p14:tracePt t="32029" x="2000250" y="4457700"/>
          <p14:tracePt t="32030" x="1989138" y="4438650"/>
          <p14:tracePt t="32045" x="1746250" y="4389438"/>
          <p14:tracePt t="32062" x="1433513" y="4351338"/>
          <p14:tracePt t="32078" x="1169988" y="4351338"/>
          <p14:tracePt t="32095" x="946150" y="4457700"/>
          <p14:tracePt t="32112" x="809625" y="4643438"/>
          <p14:tracePt t="32128" x="741363" y="4857750"/>
          <p14:tracePt t="32145" x="760413" y="5043488"/>
          <p14:tracePt t="32162" x="838200" y="5180013"/>
          <p14:tracePt t="32178" x="965200" y="5276850"/>
          <p14:tracePt t="32195" x="1141413" y="5346700"/>
          <p14:tracePt t="32212" x="1316038" y="5365750"/>
          <p14:tracePt t="32228" x="1501775" y="5335588"/>
          <p14:tracePt t="32245" x="1647825" y="5248275"/>
          <p14:tracePt t="32262" x="1725613" y="5121275"/>
          <p14:tracePt t="32278" x="1725613" y="4926013"/>
          <p14:tracePt t="32295" x="1628775" y="4721225"/>
          <p14:tracePt t="32312" x="1501775" y="4594225"/>
          <p14:tracePt t="32328" x="1306513" y="4497388"/>
          <p14:tracePt t="32345" x="1111250" y="4497388"/>
          <p14:tracePt t="32362" x="965200" y="4497388"/>
          <p14:tracePt t="32378" x="828675" y="4565650"/>
          <p14:tracePt t="32395" x="750888" y="4652963"/>
          <p14:tracePt t="32412" x="712788" y="4721225"/>
          <p14:tracePt t="32428" x="712788" y="4760913"/>
          <p14:tracePt t="32497" x="712788" y="4751388"/>
          <p14:tracePt t="32501" x="712788" y="4741863"/>
          <p14:tracePt t="32512" x="722313" y="4711700"/>
          <p14:tracePt t="32529" x="741363" y="4584700"/>
          <p14:tracePt t="32545" x="750888" y="4448175"/>
          <p14:tracePt t="32562" x="750888" y="4302125"/>
          <p14:tracePt t="32579" x="741363" y="4194175"/>
          <p14:tracePt t="32595" x="722313" y="4106863"/>
          <p14:tracePt t="32612" x="692150" y="4048125"/>
          <p14:tracePt t="32629" x="663575" y="4019550"/>
          <p14:tracePt t="32645" x="623888" y="3979863"/>
          <p14:tracePt t="32662" x="585788" y="3960813"/>
          <p14:tracePt t="32679" x="565150" y="3941763"/>
          <p14:tracePt t="32695" x="536575" y="3921125"/>
          <p14:tracePt t="32712" x="517525" y="3911600"/>
          <p14:tracePt t="32728" x="487363" y="3902075"/>
          <p14:tracePt t="32745" x="477838" y="3892550"/>
          <p14:tracePt t="32762" x="458788" y="3892550"/>
          <p14:tracePt t="32903" x="449263" y="3892550"/>
          <p14:tracePt t="32911" x="438150" y="3892550"/>
          <p14:tracePt t="32913" x="438150" y="3883025"/>
          <p14:tracePt t="32928" x="409575" y="3862388"/>
          <p14:tracePt t="32945" x="331788" y="3805238"/>
          <p14:tracePt t="32962" x="263525" y="3725863"/>
          <p14:tracePt t="32978" x="136525" y="3579813"/>
          <p14:tracePt t="32995" x="0" y="3405188"/>
          <p14:tracePt t="54035" x="2292350" y="49213"/>
          <p14:tracePt t="54045" x="2146300" y="263525"/>
          <p14:tracePt t="54061" x="1677988" y="750888"/>
          <p14:tracePt t="54078" x="1287463" y="1122363"/>
          <p14:tracePt t="54095" x="896938" y="1492250"/>
          <p14:tracePt t="54111" x="438150" y="2000250"/>
          <p14:tracePt t="54128" x="0" y="2605088"/>
          <p14:tracePt t="54267" x="127000" y="6584950"/>
          <p14:tracePt t="54278" x="438150" y="6702425"/>
          <p14:tracePt t="54295" x="838200" y="683895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EFFE0-FA13-96AD-4316-8DAA3CFCE99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CD9D8B4-0BAA-50CD-0834-4DAD97EAF972}"/>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5C21D596-FBA7-232C-A8AA-4003B5370E67}"/>
              </a:ext>
            </a:extLst>
          </p:cNvPr>
          <p:cNvSpPr>
            <a:spLocks noGrp="1"/>
          </p:cNvSpPr>
          <p:nvPr>
            <p:ph type="title"/>
          </p:nvPr>
        </p:nvSpPr>
        <p:spPr/>
        <p:txBody>
          <a:bodyPr/>
          <a:lstStyle/>
          <a:p>
            <a:r>
              <a:rPr lang="en-NZ" dirty="0">
                <a:latin typeface="Britannic Bold" panose="020B0903060703020204" pitchFamily="34" charset="0"/>
              </a:rPr>
              <a:t>Data Cleaning and Preparation</a:t>
            </a:r>
          </a:p>
        </p:txBody>
      </p:sp>
      <p:sp>
        <p:nvSpPr>
          <p:cNvPr id="7" name="Content Placeholder 6">
            <a:extLst>
              <a:ext uri="{FF2B5EF4-FFF2-40B4-BE49-F238E27FC236}">
                <a16:creationId xmlns:a16="http://schemas.microsoft.com/office/drawing/2014/main" id="{3F63FD09-52C0-ED28-C56F-F498A9990500}"/>
              </a:ext>
            </a:extLst>
          </p:cNvPr>
          <p:cNvSpPr>
            <a:spLocks noGrp="1"/>
          </p:cNvSpPr>
          <p:nvPr>
            <p:ph idx="1"/>
          </p:nvPr>
        </p:nvSpPr>
        <p:spPr/>
        <p:txBody>
          <a:bodyPr/>
          <a:lstStyle/>
          <a:p>
            <a:pPr marL="0" indent="0">
              <a:buNone/>
            </a:pPr>
            <a:r>
              <a:rPr lang="en-NZ" b="1" dirty="0"/>
              <a:t>HbA1c Level</a:t>
            </a:r>
            <a:endParaRPr lang="en-NZ" dirty="0"/>
          </a:p>
        </p:txBody>
      </p:sp>
      <p:pic>
        <p:nvPicPr>
          <p:cNvPr id="2050" name="Picture 2" descr="A1C_Scale">
            <a:extLst>
              <a:ext uri="{FF2B5EF4-FFF2-40B4-BE49-F238E27FC236}">
                <a16:creationId xmlns:a16="http://schemas.microsoft.com/office/drawing/2014/main" id="{15A0A595-B8CF-EE37-854D-61442C22B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18802"/>
            <a:ext cx="7802461" cy="8518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1D1E70-6146-FA6D-28CB-A51BABEAB739}"/>
              </a:ext>
            </a:extLst>
          </p:cNvPr>
          <p:cNvPicPr>
            <a:picLocks noChangeAspect="1"/>
          </p:cNvPicPr>
          <p:nvPr/>
        </p:nvPicPr>
        <p:blipFill>
          <a:blip r:embed="rId4"/>
          <a:stretch>
            <a:fillRect/>
          </a:stretch>
        </p:blipFill>
        <p:spPr>
          <a:xfrm>
            <a:off x="838200" y="3587370"/>
            <a:ext cx="8516539" cy="2724530"/>
          </a:xfrm>
          <a:prstGeom prst="rect">
            <a:avLst/>
          </a:prstGeom>
        </p:spPr>
      </p:pic>
    </p:spTree>
    <p:extLst>
      <p:ext uri="{BB962C8B-B14F-4D97-AF65-F5344CB8AC3E}">
        <p14:creationId xmlns:p14="http://schemas.microsoft.com/office/powerpoint/2010/main" val="382396456"/>
      </p:ext>
    </p:extLst>
  </p:cSld>
  <p:clrMapOvr>
    <a:masterClrMapping/>
  </p:clrMapOvr>
  <mc:AlternateContent xmlns:mc="http://schemas.openxmlformats.org/markup-compatibility/2006">
    <mc:Choice xmlns:p14="http://schemas.microsoft.com/office/powerpoint/2010/main" Requires="p14">
      <p:transition spd="slow" p14:dur="2000" advTm="52557"/>
    </mc:Choice>
    <mc:Fallback>
      <p:transition spd="slow" advTm="52557"/>
    </mc:Fallback>
  </mc:AlternateContent>
  <p:extLst>
    <p:ext uri="{3A86A75C-4F4B-4683-9AE1-C65F6400EC91}">
      <p14:laserTraceLst xmlns:p14="http://schemas.microsoft.com/office/powerpoint/2010/main">
        <p14:tracePtLst>
          <p14:tracePt t="594" x="254000" y="6799263"/>
          <p14:tracePt t="600" x="117475" y="6731000"/>
          <p14:tracePt t="4240" x="1219200" y="107950"/>
          <p14:tracePt t="4250" x="1200150" y="360363"/>
          <p14:tracePt t="4266" x="1169988" y="896938"/>
          <p14:tracePt t="4283" x="1150938" y="1296988"/>
          <p14:tracePt t="4300" x="1131888" y="1706563"/>
          <p14:tracePt t="4316" x="1101725" y="2047875"/>
          <p14:tracePt t="4333" x="1082675" y="2322513"/>
          <p14:tracePt t="4350" x="1082675" y="2574925"/>
          <p14:tracePt t="4366" x="1131888" y="2859088"/>
          <p14:tracePt t="4383" x="1268413" y="3151188"/>
          <p14:tracePt t="4400" x="1452563" y="3424238"/>
          <p14:tracePt t="4416" x="1619250" y="3600450"/>
          <p14:tracePt t="4433" x="1725613" y="3668713"/>
          <p14:tracePt t="4450" x="1863725" y="3697288"/>
          <p14:tracePt t="4466" x="1941513" y="3697288"/>
          <p14:tracePt t="4483" x="1951038" y="3697288"/>
          <p14:tracePt t="4519" x="1931988" y="3697288"/>
          <p14:tracePt t="4521" x="1931988" y="3687763"/>
          <p14:tracePt t="4533" x="1873250" y="3678238"/>
          <p14:tracePt t="4550" x="1687513" y="3629025"/>
          <p14:tracePt t="4566" x="1443038" y="3560763"/>
          <p14:tracePt t="4583" x="1200150" y="3511550"/>
          <p14:tracePt t="4600" x="1073150" y="3511550"/>
          <p14:tracePt t="4616" x="1023938" y="3511550"/>
          <p14:tracePt t="4633" x="1004888" y="3532188"/>
          <p14:tracePt t="4662" x="1004888" y="3521075"/>
          <p14:tracePt t="4667" x="1004888" y="3511550"/>
          <p14:tracePt t="4683" x="1023938" y="3452813"/>
          <p14:tracePt t="4700" x="1033463" y="3355975"/>
          <p14:tracePt t="4716" x="1033463" y="3179763"/>
          <p14:tracePt t="4733" x="965200" y="2965450"/>
          <p14:tracePt t="4750" x="896938" y="2819400"/>
          <p14:tracePt t="4766" x="887413" y="2789238"/>
          <p14:tracePt t="4783" x="877888" y="2789238"/>
          <p14:tracePt t="4803" x="868363" y="2789238"/>
          <p14:tracePt t="4816" x="868363" y="2838450"/>
          <p14:tracePt t="4833" x="887413" y="2906713"/>
          <p14:tracePt t="4850" x="917575" y="2984500"/>
          <p14:tracePt t="4867" x="936625" y="3014663"/>
          <p14:tracePt t="4883" x="955675" y="3024188"/>
          <p14:tracePt t="4900" x="965200" y="3024188"/>
          <p14:tracePt t="4916" x="974725" y="3024188"/>
          <p14:tracePt t="4933" x="1004888" y="2965450"/>
          <p14:tracePt t="4950" x="1004888" y="2887663"/>
          <p14:tracePt t="4966" x="974725" y="2770188"/>
          <p14:tracePt t="4983" x="927100" y="2643188"/>
          <p14:tracePt t="5000" x="896938" y="2624138"/>
          <p14:tracePt t="5016" x="887413" y="2614613"/>
          <p14:tracePt t="5033" x="868363" y="2624138"/>
          <p14:tracePt t="5050" x="849313" y="2682875"/>
          <p14:tracePt t="5066" x="849313" y="2760663"/>
          <p14:tracePt t="5083" x="868363" y="2819400"/>
          <p14:tracePt t="5100" x="887413" y="2847975"/>
          <p14:tracePt t="5119" x="896938" y="2847975"/>
          <p14:tracePt t="5133" x="917575" y="2847975"/>
          <p14:tracePt t="5150" x="927100" y="2847975"/>
          <p14:tracePt t="5166" x="946150" y="2789238"/>
          <p14:tracePt t="5183" x="946150" y="2711450"/>
          <p14:tracePt t="5200" x="927100" y="2652713"/>
          <p14:tracePt t="5216" x="917575" y="2643188"/>
          <p14:tracePt t="5233" x="917575" y="2652713"/>
          <p14:tracePt t="5250" x="906463" y="2692400"/>
          <p14:tracePt t="5266" x="906463" y="2779713"/>
          <p14:tracePt t="5283" x="906463" y="2868613"/>
          <p14:tracePt t="5300" x="917575" y="2916238"/>
          <p14:tracePt t="5316" x="955675" y="2936875"/>
          <p14:tracePt t="5333" x="985838" y="2955925"/>
          <p14:tracePt t="5350" x="1033463" y="2946400"/>
          <p14:tracePt t="5366" x="1073150" y="2936875"/>
          <p14:tracePt t="5383" x="1092200" y="2897188"/>
          <p14:tracePt t="5400" x="1101725" y="2868613"/>
          <p14:tracePt t="5416" x="1101725" y="2859088"/>
          <p14:tracePt t="5433" x="1101725" y="2847975"/>
          <p14:tracePt t="5453" x="1101725" y="2859088"/>
          <p14:tracePt t="5466" x="1092200" y="2887663"/>
          <p14:tracePt t="5483" x="1082675" y="2955925"/>
          <p14:tracePt t="5500" x="1073150" y="3052763"/>
          <p14:tracePt t="5516" x="1082675" y="3141663"/>
          <p14:tracePt t="5533" x="1131888" y="3228975"/>
          <p14:tracePt t="5550" x="1228725" y="3297238"/>
          <p14:tracePt t="5566" x="1443038" y="3394075"/>
          <p14:tracePt t="5583" x="1892300" y="3532188"/>
          <p14:tracePt t="5600" x="2478088" y="3648075"/>
          <p14:tracePt t="5616" x="3228975" y="3697288"/>
          <p14:tracePt t="5633" x="4125913" y="3697288"/>
          <p14:tracePt t="5650" x="5062538" y="3687763"/>
          <p14:tracePt t="5666" x="6076950" y="3657600"/>
          <p14:tracePt t="5683" x="6827838" y="3609975"/>
          <p14:tracePt t="5700" x="7529513" y="3473450"/>
          <p14:tracePt t="5716" x="8075613" y="3375025"/>
          <p14:tracePt t="5733" x="8553450" y="3257550"/>
          <p14:tracePt t="5750" x="8689975" y="3179763"/>
          <p14:tracePt t="5766" x="8710613" y="3170238"/>
          <p14:tracePt t="5790" x="8699500" y="3170238"/>
          <p14:tracePt t="5800" x="8670925" y="3160713"/>
          <p14:tracePt t="5816" x="8612188" y="3151188"/>
          <p14:tracePt t="5833" x="8602663" y="3151188"/>
          <p14:tracePt t="5850" x="8593138" y="3151188"/>
          <p14:tracePt t="5896" x="8602663" y="3151188"/>
          <p14:tracePt t="5898" x="8612188" y="3151188"/>
          <p14:tracePt t="5902" x="8621713" y="3151188"/>
          <p14:tracePt t="5916" x="8729663" y="3141663"/>
          <p14:tracePt t="5933" x="8993188" y="3092450"/>
          <p14:tracePt t="5950" x="9285288" y="2995613"/>
          <p14:tracePt t="5966" x="9480550" y="2868613"/>
          <p14:tracePt t="5983" x="9529763" y="2779713"/>
          <p14:tracePt t="6000" x="9509125" y="2720975"/>
          <p14:tracePt t="6016" x="9440863" y="2663825"/>
          <p14:tracePt t="6033" x="9324975" y="2643188"/>
          <p14:tracePt t="6050" x="9247188" y="2633663"/>
          <p14:tracePt t="6066" x="9158288" y="2720975"/>
          <p14:tracePt t="6083" x="9080500" y="2936875"/>
          <p14:tracePt t="6100" x="9061450" y="3257550"/>
          <p14:tracePt t="6116" x="9080500" y="3570288"/>
          <p14:tracePt t="6133" x="9188450" y="3805238"/>
          <p14:tracePt t="6150" x="9294813" y="3930650"/>
          <p14:tracePt t="6166" x="9402763" y="3998913"/>
          <p14:tracePt t="6183" x="9440863" y="4010025"/>
          <p14:tracePt t="6200" x="9451975" y="3998913"/>
          <p14:tracePt t="6216" x="9421813" y="3824288"/>
          <p14:tracePt t="6233" x="9226550" y="3492500"/>
          <p14:tracePt t="6250" x="8807450" y="3043238"/>
          <p14:tracePt t="6266" x="8301038" y="2682875"/>
          <p14:tracePt t="6283" x="7929563" y="2506663"/>
          <p14:tracePt t="6300" x="7773988" y="2487613"/>
          <p14:tracePt t="6316" x="7696200" y="2527300"/>
          <p14:tracePt t="6333" x="7666038" y="2614613"/>
          <p14:tracePt t="6350" x="7656513" y="2779713"/>
          <p14:tracePt t="6366" x="7715250" y="2927350"/>
          <p14:tracePt t="6383" x="7821613" y="3043238"/>
          <p14:tracePt t="6400" x="7978775" y="3132138"/>
          <p14:tracePt t="6416" x="8085138" y="3160713"/>
          <p14:tracePt t="6433" x="8164513" y="3160713"/>
          <p14:tracePt t="6450" x="8212138" y="3111500"/>
          <p14:tracePt t="6466" x="8261350" y="3052763"/>
          <p14:tracePt t="6483" x="8270875" y="2984500"/>
          <p14:tracePt t="6500" x="8280400" y="2916238"/>
          <p14:tracePt t="6516" x="8280400" y="2878138"/>
          <p14:tracePt t="6533" x="8280400" y="2859088"/>
          <p14:tracePt t="6550" x="8270875" y="2859088"/>
          <p14:tracePt t="6584" x="8261350" y="2859088"/>
          <p14:tracePt t="6591" x="8251825" y="2859088"/>
          <p14:tracePt t="6608" x="8242300" y="2859088"/>
          <p14:tracePt t="6622" x="8232775" y="2859088"/>
          <p14:tracePt t="6667" x="8221663" y="2859088"/>
          <p14:tracePt t="6691" x="8212138" y="2859088"/>
          <p14:tracePt t="6699" x="8202613" y="2859088"/>
          <p14:tracePt t="6706" x="8193088" y="2859088"/>
          <p14:tracePt t="6787" x="8193088" y="2847975"/>
          <p14:tracePt t="6794" x="8183563" y="2838450"/>
          <p14:tracePt t="6800" x="8183563" y="2828925"/>
          <p14:tracePt t="6816" x="8164513" y="2809875"/>
          <p14:tracePt t="6833" x="8143875" y="2779713"/>
          <p14:tracePt t="6850" x="8143875" y="2751138"/>
          <p14:tracePt t="6866" x="8134350" y="2732088"/>
          <p14:tracePt t="6883" x="8134350" y="2720975"/>
          <p14:tracePt t="6900" x="8134350" y="2701925"/>
          <p14:tracePt t="6916" x="8124825" y="2692400"/>
          <p14:tracePt t="6933" x="8124825" y="2682875"/>
          <p14:tracePt t="6950" x="8115300" y="2673350"/>
          <p14:tracePt t="6967" x="8105775" y="2663825"/>
          <p14:tracePt t="6983" x="8096250" y="2643188"/>
          <p14:tracePt t="7000" x="8085138" y="2624138"/>
          <p14:tracePt t="7016" x="8085138" y="2614613"/>
          <p14:tracePt t="7033" x="8085138" y="2605088"/>
          <p14:tracePt t="7050" x="8085138" y="2584450"/>
          <p14:tracePt t="7067" x="8075613" y="2565400"/>
          <p14:tracePt t="7083" x="8075613" y="2555875"/>
          <p14:tracePt t="7100" x="8066088" y="2536825"/>
          <p14:tracePt t="7116" x="8066088" y="2516188"/>
          <p14:tracePt t="7133" x="8047038" y="2478088"/>
          <p14:tracePt t="7150" x="8027988" y="2438400"/>
          <p14:tracePt t="7166" x="7997825" y="2409825"/>
          <p14:tracePt t="7183" x="7988300" y="2400300"/>
          <p14:tracePt t="7200" x="7978775" y="2390775"/>
          <p14:tracePt t="7608" x="7969250" y="2390775"/>
          <p14:tracePt t="7613" x="7959725" y="2390775"/>
          <p14:tracePt t="7626" x="7948613" y="2390775"/>
          <p14:tracePt t="7635" x="7939088" y="2390775"/>
          <p14:tracePt t="7650" x="7929563" y="2390775"/>
          <p14:tracePt t="7666" x="7920038" y="2390775"/>
          <p14:tracePt t="7683" x="7900988" y="2379663"/>
          <p14:tracePt t="7700" x="7880350" y="2379663"/>
          <p14:tracePt t="7716" x="7861300" y="2370138"/>
          <p14:tracePt t="7733" x="7842250" y="2360613"/>
          <p14:tracePt t="7750" x="7821613" y="2351088"/>
          <p14:tracePt t="7766" x="7812088" y="2351088"/>
          <p14:tracePt t="7911" x="7812088" y="2341563"/>
          <p14:tracePt t="7913" x="7802563" y="2341563"/>
          <p14:tracePt t="7917" x="7793038" y="2341563"/>
          <p14:tracePt t="7933" x="7773988" y="2332038"/>
          <p14:tracePt t="7950" x="7773988" y="2322513"/>
          <p14:tracePt t="7999" x="7764463" y="2322513"/>
          <p14:tracePt t="8072" x="7753350" y="2322513"/>
          <p14:tracePt t="8076" x="7743825" y="2311400"/>
          <p14:tracePt t="8092" x="7734300" y="2311400"/>
          <p14:tracePt t="8116" x="7724775" y="2311400"/>
          <p14:tracePt t="8127" x="7715250" y="2311400"/>
          <p14:tracePt t="8180" x="7715250" y="2301875"/>
          <p14:tracePt t="8209" x="7705725" y="2301875"/>
          <p14:tracePt t="8241" x="7696200" y="2301875"/>
          <p14:tracePt t="8248" x="7696200" y="2292350"/>
          <p14:tracePt t="8258" x="7685088" y="2292350"/>
          <p14:tracePt t="8275" x="7675563" y="2282825"/>
          <p14:tracePt t="8296" x="7666038" y="2282825"/>
          <p14:tracePt t="8357" x="7666038" y="2273300"/>
          <p14:tracePt t="8367" x="7666038" y="2263775"/>
          <p14:tracePt t="8371" x="7666038" y="2254250"/>
          <p14:tracePt t="8383" x="7646988" y="2224088"/>
          <p14:tracePt t="8400" x="7627938" y="2106613"/>
          <p14:tracePt t="8416" x="7578725" y="1911350"/>
          <p14:tracePt t="8433" x="7529513" y="1668463"/>
          <p14:tracePt t="8450" x="7423150" y="1317625"/>
          <p14:tracePt t="8466" x="7256463" y="849313"/>
          <p14:tracePt t="8483" x="7081838" y="40005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846B3-E814-5534-B664-BB7F13D1BAC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ADC8C4-F970-6F75-D82E-DC42AE983D9C}"/>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966A9B76-1281-FCEB-A067-90BC59489C5E}"/>
              </a:ext>
            </a:extLst>
          </p:cNvPr>
          <p:cNvSpPr>
            <a:spLocks noGrp="1"/>
          </p:cNvSpPr>
          <p:nvPr>
            <p:ph type="title"/>
          </p:nvPr>
        </p:nvSpPr>
        <p:spPr/>
        <p:txBody>
          <a:bodyPr/>
          <a:lstStyle/>
          <a:p>
            <a:r>
              <a:rPr lang="en-NZ" dirty="0">
                <a:latin typeface="Britannic Bold" panose="020B0903060703020204" pitchFamily="34" charset="0"/>
              </a:rPr>
              <a:t>Data Cleaning and Preparation</a:t>
            </a:r>
          </a:p>
        </p:txBody>
      </p:sp>
      <p:sp>
        <p:nvSpPr>
          <p:cNvPr id="7" name="Content Placeholder 6">
            <a:extLst>
              <a:ext uri="{FF2B5EF4-FFF2-40B4-BE49-F238E27FC236}">
                <a16:creationId xmlns:a16="http://schemas.microsoft.com/office/drawing/2014/main" id="{7D73F7B6-49C6-8573-F1F6-6EE49C542709}"/>
              </a:ext>
            </a:extLst>
          </p:cNvPr>
          <p:cNvSpPr>
            <a:spLocks noGrp="1"/>
          </p:cNvSpPr>
          <p:nvPr>
            <p:ph idx="1"/>
          </p:nvPr>
        </p:nvSpPr>
        <p:spPr/>
        <p:txBody>
          <a:bodyPr/>
          <a:lstStyle/>
          <a:p>
            <a:pPr marL="0" indent="0">
              <a:buNone/>
            </a:pPr>
            <a:r>
              <a:rPr lang="en-NZ" b="1" dirty="0"/>
              <a:t>Blood Glucose Level</a:t>
            </a:r>
            <a:endParaRPr lang="en-NZ" dirty="0"/>
          </a:p>
          <a:p>
            <a:r>
              <a:rPr lang="en-NZ" dirty="0"/>
              <a:t>Plausibility check</a:t>
            </a:r>
          </a:p>
        </p:txBody>
      </p:sp>
      <p:pic>
        <p:nvPicPr>
          <p:cNvPr id="4" name="Picture 3">
            <a:extLst>
              <a:ext uri="{FF2B5EF4-FFF2-40B4-BE49-F238E27FC236}">
                <a16:creationId xmlns:a16="http://schemas.microsoft.com/office/drawing/2014/main" id="{F382AAC7-2B35-5B64-3E09-633068DE8802}"/>
              </a:ext>
            </a:extLst>
          </p:cNvPr>
          <p:cNvPicPr>
            <a:picLocks noChangeAspect="1"/>
          </p:cNvPicPr>
          <p:nvPr/>
        </p:nvPicPr>
        <p:blipFill>
          <a:blip r:embed="rId3"/>
          <a:stretch>
            <a:fillRect/>
          </a:stretch>
        </p:blipFill>
        <p:spPr>
          <a:xfrm>
            <a:off x="838200" y="3570066"/>
            <a:ext cx="8507012" cy="2133898"/>
          </a:xfrm>
          <a:prstGeom prst="rect">
            <a:avLst/>
          </a:prstGeom>
        </p:spPr>
      </p:pic>
    </p:spTree>
    <p:extLst>
      <p:ext uri="{BB962C8B-B14F-4D97-AF65-F5344CB8AC3E}">
        <p14:creationId xmlns:p14="http://schemas.microsoft.com/office/powerpoint/2010/main" val="1417602282"/>
      </p:ext>
    </p:extLst>
  </p:cSld>
  <p:clrMapOvr>
    <a:masterClrMapping/>
  </p:clrMapOvr>
  <mc:AlternateContent xmlns:mc="http://schemas.openxmlformats.org/markup-compatibility/2006">
    <mc:Choice xmlns:p14="http://schemas.microsoft.com/office/powerpoint/2010/main" Requires="p14">
      <p:transition spd="slow" p14:dur="2000" advTm="37834"/>
    </mc:Choice>
    <mc:Fallback>
      <p:transition spd="slow" advTm="37834"/>
    </mc:Fallback>
  </mc:AlternateContent>
  <p:extLst>
    <p:ext uri="{3A86A75C-4F4B-4683-9AE1-C65F6400EC91}">
      <p14:laserTraceLst xmlns:p14="http://schemas.microsoft.com/office/powerpoint/2010/main">
        <p14:tracePtLst>
          <p14:tracePt t="792" x="692150" y="6770688"/>
          <p14:tracePt t="795" x="644525" y="6740525"/>
          <p14:tracePt t="811" x="49213" y="6262688"/>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24E1B-2B1F-6581-CA40-2FDBDBF3BBD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4FA7368-AF27-EE82-C799-780E4CD8594E}"/>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70108665-99D8-12C4-4718-EE87D748A111}"/>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F753FD4D-CD75-AF49-70B7-C97AAC21A239}"/>
              </a:ext>
            </a:extLst>
          </p:cNvPr>
          <p:cNvSpPr>
            <a:spLocks noGrp="1"/>
          </p:cNvSpPr>
          <p:nvPr>
            <p:ph idx="1"/>
          </p:nvPr>
        </p:nvSpPr>
        <p:spPr/>
        <p:txBody>
          <a:bodyPr/>
          <a:lstStyle/>
          <a:p>
            <a:pPr marL="0" indent="0">
              <a:buNone/>
            </a:pPr>
            <a:r>
              <a:rPr lang="en-NZ" b="1" dirty="0"/>
              <a:t>Categorical &amp; Binary Features</a:t>
            </a:r>
            <a:endParaRPr lang="en-NZ" dirty="0"/>
          </a:p>
        </p:txBody>
      </p:sp>
    </p:spTree>
    <p:extLst>
      <p:ext uri="{BB962C8B-B14F-4D97-AF65-F5344CB8AC3E}">
        <p14:creationId xmlns:p14="http://schemas.microsoft.com/office/powerpoint/2010/main" val="3035427610"/>
      </p:ext>
    </p:extLst>
  </p:cSld>
  <p:clrMapOvr>
    <a:masterClrMapping/>
  </p:clrMapOvr>
  <mc:AlternateContent xmlns:mc="http://schemas.openxmlformats.org/markup-compatibility/2006">
    <mc:Choice xmlns:p14="http://schemas.microsoft.com/office/powerpoint/2010/main" Requires="p14">
      <p:transition spd="slow" p14:dur="2000" advTm="43040"/>
    </mc:Choice>
    <mc:Fallback>
      <p:transition spd="slow" advTm="4304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8EC64-6BA9-022C-4F7C-B0DBB6ED774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3F90E71-1143-A2B1-E516-42E332377886}"/>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08CF6C2D-A9A7-D978-B741-D0636345C604}"/>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49F98777-6ABA-37F3-E268-903086289D82}"/>
              </a:ext>
            </a:extLst>
          </p:cNvPr>
          <p:cNvSpPr>
            <a:spLocks noGrp="1"/>
          </p:cNvSpPr>
          <p:nvPr>
            <p:ph idx="1"/>
          </p:nvPr>
        </p:nvSpPr>
        <p:spPr/>
        <p:txBody>
          <a:bodyPr/>
          <a:lstStyle/>
          <a:p>
            <a:pPr marL="0" indent="0">
              <a:buNone/>
            </a:pPr>
            <a:r>
              <a:rPr lang="en-NZ" b="1" dirty="0"/>
              <a:t>Categorical &amp; Binary Features</a:t>
            </a:r>
            <a:endParaRPr lang="en-NZ" dirty="0"/>
          </a:p>
        </p:txBody>
      </p:sp>
      <p:pic>
        <p:nvPicPr>
          <p:cNvPr id="9" name="Picture 8">
            <a:extLst>
              <a:ext uri="{FF2B5EF4-FFF2-40B4-BE49-F238E27FC236}">
                <a16:creationId xmlns:a16="http://schemas.microsoft.com/office/drawing/2014/main" id="{30BC9FAC-AFC3-C48F-5D02-CF3C55AFBC1B}"/>
              </a:ext>
            </a:extLst>
          </p:cNvPr>
          <p:cNvPicPr>
            <a:picLocks noChangeAspect="1"/>
          </p:cNvPicPr>
          <p:nvPr/>
        </p:nvPicPr>
        <p:blipFill>
          <a:blip r:embed="rId3"/>
          <a:stretch>
            <a:fillRect/>
          </a:stretch>
        </p:blipFill>
        <p:spPr>
          <a:xfrm>
            <a:off x="838200" y="2906582"/>
            <a:ext cx="4492906" cy="2772765"/>
          </a:xfrm>
          <a:prstGeom prst="rect">
            <a:avLst/>
          </a:prstGeom>
        </p:spPr>
      </p:pic>
      <p:pic>
        <p:nvPicPr>
          <p:cNvPr id="4" name="Picture 3">
            <a:extLst>
              <a:ext uri="{FF2B5EF4-FFF2-40B4-BE49-F238E27FC236}">
                <a16:creationId xmlns:a16="http://schemas.microsoft.com/office/drawing/2014/main" id="{84A35232-770A-4804-C192-2D86C7099F7E}"/>
              </a:ext>
            </a:extLst>
          </p:cNvPr>
          <p:cNvPicPr>
            <a:picLocks noChangeAspect="1"/>
          </p:cNvPicPr>
          <p:nvPr/>
        </p:nvPicPr>
        <p:blipFill>
          <a:blip r:embed="rId4"/>
          <a:stretch>
            <a:fillRect/>
          </a:stretch>
        </p:blipFill>
        <p:spPr>
          <a:xfrm>
            <a:off x="5858159" y="2906582"/>
            <a:ext cx="4492908" cy="2772766"/>
          </a:xfrm>
          <a:prstGeom prst="rect">
            <a:avLst/>
          </a:prstGeom>
        </p:spPr>
      </p:pic>
    </p:spTree>
    <p:extLst>
      <p:ext uri="{BB962C8B-B14F-4D97-AF65-F5344CB8AC3E}">
        <p14:creationId xmlns:p14="http://schemas.microsoft.com/office/powerpoint/2010/main" val="4171650321"/>
      </p:ext>
    </p:extLst>
  </p:cSld>
  <p:clrMapOvr>
    <a:masterClrMapping/>
  </p:clrMapOvr>
  <mc:AlternateContent xmlns:mc="http://schemas.openxmlformats.org/markup-compatibility/2006">
    <mc:Choice xmlns:p14="http://schemas.microsoft.com/office/powerpoint/2010/main" Requires="p14">
      <p:transition spd="slow" p14:dur="2000" advTm="62"/>
    </mc:Choice>
    <mc:Fallback>
      <p:transition spd="slow" advTm="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663D94-53F2-A50A-B19A-9A5CC3BA1574}"/>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6C0F34DC-8DDF-6B5B-9CF6-3D3505C9AC77}"/>
              </a:ext>
            </a:extLst>
          </p:cNvPr>
          <p:cNvSpPr>
            <a:spLocks noGrp="1"/>
          </p:cNvSpPr>
          <p:nvPr>
            <p:ph type="title"/>
          </p:nvPr>
        </p:nvSpPr>
        <p:spPr/>
        <p:txBody>
          <a:bodyPr/>
          <a:lstStyle/>
          <a:p>
            <a:r>
              <a:rPr lang="en-NZ" dirty="0">
                <a:latin typeface="Britannic Bold" panose="020B0903060703020204" pitchFamily="34" charset="0"/>
              </a:rPr>
              <a:t>What is Diabetes?</a:t>
            </a:r>
          </a:p>
        </p:txBody>
      </p:sp>
      <p:pic>
        <p:nvPicPr>
          <p:cNvPr id="1026" name="Picture 2">
            <a:extLst>
              <a:ext uri="{FF2B5EF4-FFF2-40B4-BE49-F238E27FC236}">
                <a16:creationId xmlns:a16="http://schemas.microsoft.com/office/drawing/2014/main" id="{8266BEF0-F418-DCF3-EDE2-D055F7CE2F2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423954"/>
            <a:ext cx="10515600" cy="315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549189"/>
      </p:ext>
    </p:extLst>
  </p:cSld>
  <p:clrMapOvr>
    <a:masterClrMapping/>
  </p:clrMapOvr>
  <mc:AlternateContent xmlns:mc="http://schemas.openxmlformats.org/markup-compatibility/2006">
    <mc:Choice xmlns:p14="http://schemas.microsoft.com/office/powerpoint/2010/main" Requires="p14">
      <p:transition spd="slow" p14:dur="2000" advTm="40781"/>
    </mc:Choice>
    <mc:Fallback>
      <p:transition spd="slow" advTm="40781"/>
    </mc:Fallback>
  </mc:AlternateContent>
  <p:extLst>
    <p:ext uri="{3A86A75C-4F4B-4683-9AE1-C65F6400EC91}">
      <p14:laserTraceLst xmlns:p14="http://schemas.microsoft.com/office/powerpoint/2010/main">
        <p14:tracePtLst>
          <p14:tracePt t="735" x="722313" y="6838950"/>
          <p14:tracePt t="747" x="438150" y="6711950"/>
          <p14:tracePt t="764" x="39688" y="6545263"/>
          <p14:tracePt t="12918" x="136525" y="381000"/>
          <p14:tracePt t="12931" x="458788" y="165100"/>
          <p14:tracePt t="39649" x="2487613" y="117475"/>
          <p14:tracePt t="39663" x="2466975" y="508000"/>
          <p14:tracePt t="39680" x="2370138" y="1131888"/>
          <p14:tracePt t="39696" x="2184400" y="1619250"/>
          <p14:tracePt t="39713" x="1951038" y="2116138"/>
          <p14:tracePt t="39730" x="1647825" y="2760663"/>
          <p14:tracePt t="39746" x="1268413" y="3414713"/>
          <p14:tracePt t="39763" x="896938" y="4010025"/>
          <p14:tracePt t="39780" x="555625" y="4584700"/>
          <p14:tracePt t="39796" x="233363" y="5326063"/>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621D6-3E35-1C74-F1F3-72B716B2440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24DDDAD-18DE-5E56-7443-99F924BD69E4}"/>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29D5D8A3-DBD7-AFE3-4D3E-3AADE2B88B95}"/>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13DA48BB-9906-2EAA-4CA9-1166B6D3B969}"/>
              </a:ext>
            </a:extLst>
          </p:cNvPr>
          <p:cNvSpPr>
            <a:spLocks noGrp="1"/>
          </p:cNvSpPr>
          <p:nvPr>
            <p:ph idx="1"/>
          </p:nvPr>
        </p:nvSpPr>
        <p:spPr/>
        <p:txBody>
          <a:bodyPr/>
          <a:lstStyle/>
          <a:p>
            <a:pPr marL="0" indent="0">
              <a:buNone/>
            </a:pPr>
            <a:r>
              <a:rPr lang="en-NZ" b="1" dirty="0"/>
              <a:t>Categorical &amp; Binary Features</a:t>
            </a:r>
            <a:endParaRPr lang="en-NZ" dirty="0"/>
          </a:p>
        </p:txBody>
      </p:sp>
      <p:pic>
        <p:nvPicPr>
          <p:cNvPr id="6" name="Picture 5">
            <a:extLst>
              <a:ext uri="{FF2B5EF4-FFF2-40B4-BE49-F238E27FC236}">
                <a16:creationId xmlns:a16="http://schemas.microsoft.com/office/drawing/2014/main" id="{071ABEE5-A76F-351A-D05E-424E202483CB}"/>
              </a:ext>
            </a:extLst>
          </p:cNvPr>
          <p:cNvPicPr>
            <a:picLocks noChangeAspect="1"/>
          </p:cNvPicPr>
          <p:nvPr/>
        </p:nvPicPr>
        <p:blipFill>
          <a:blip r:embed="rId3"/>
          <a:stretch>
            <a:fillRect/>
          </a:stretch>
        </p:blipFill>
        <p:spPr>
          <a:xfrm>
            <a:off x="838200" y="2805914"/>
            <a:ext cx="5131791" cy="3167048"/>
          </a:xfrm>
          <a:prstGeom prst="rect">
            <a:avLst/>
          </a:prstGeom>
        </p:spPr>
      </p:pic>
    </p:spTree>
    <p:extLst>
      <p:ext uri="{BB962C8B-B14F-4D97-AF65-F5344CB8AC3E}">
        <p14:creationId xmlns:p14="http://schemas.microsoft.com/office/powerpoint/2010/main" val="3130537855"/>
      </p:ext>
    </p:extLst>
  </p:cSld>
  <p:clrMapOvr>
    <a:masterClrMapping/>
  </p:clrMapOvr>
  <mc:AlternateContent xmlns:mc="http://schemas.openxmlformats.org/markup-compatibility/2006">
    <mc:Choice xmlns:p14="http://schemas.microsoft.com/office/powerpoint/2010/main" Requires="p14">
      <p:transition spd="slow" p14:dur="2000" advTm="6008"/>
    </mc:Choice>
    <mc:Fallback>
      <p:transition spd="slow" advTm="6008"/>
    </mc:Fallback>
  </mc:AlternateContent>
  <p:extLst>
    <p:ext uri="{3A86A75C-4F4B-4683-9AE1-C65F6400EC91}">
      <p14:laserTraceLst xmlns:p14="http://schemas.microsoft.com/office/powerpoint/2010/main">
        <p14:tracePtLst>
          <p14:tracePt t="823" x="3198813" y="39688"/>
          <p14:tracePt t="827" x="3219450" y="77788"/>
          <p14:tracePt t="844" x="3267075" y="214313"/>
          <p14:tracePt t="860" x="3297238" y="292100"/>
          <p14:tracePt t="877" x="3325813" y="350838"/>
          <p14:tracePt t="894" x="3344863" y="400050"/>
          <p14:tracePt t="910" x="3355975" y="419100"/>
          <p14:tracePt t="927" x="3355975" y="428625"/>
          <p14:tracePt t="968" x="3355975" y="419100"/>
          <p14:tracePt t="979" x="3355975" y="409575"/>
          <p14:tracePt t="983" x="3355975" y="400050"/>
          <p14:tracePt t="994" x="3355975" y="350838"/>
          <p14:tracePt t="1010" x="3344863" y="282575"/>
          <p14:tracePt t="1027" x="3325813" y="165100"/>
          <p14:tracePt t="1044" x="3297238" y="49213"/>
          <p14:tracePt t="4084" x="3881438" y="49213"/>
          <p14:tracePt t="4086" x="3843338" y="165100"/>
          <p14:tracePt t="4094" x="3697288" y="527050"/>
          <p14:tracePt t="4110" x="3344863" y="1433513"/>
          <p14:tracePt t="4127" x="3013075" y="2351088"/>
          <p14:tracePt t="4143" x="2779713" y="2984500"/>
          <p14:tracePt t="4160" x="2593975" y="3502025"/>
          <p14:tracePt t="4177" x="2428875" y="3902075"/>
          <p14:tracePt t="4194" x="2320925" y="4137025"/>
          <p14:tracePt t="4210" x="2252663" y="4330700"/>
          <p14:tracePt t="4228" x="2174875" y="4556125"/>
          <p14:tracePt t="4244" x="2106613" y="4683125"/>
          <p14:tracePt t="4260" x="2038350" y="4789488"/>
          <p14:tracePt t="4277" x="1970088" y="4867275"/>
          <p14:tracePt t="4294" x="1892300" y="4975225"/>
          <p14:tracePt t="4310" x="1804988" y="5140325"/>
          <p14:tracePt t="4327" x="1697038" y="5375275"/>
          <p14:tracePt t="4344" x="1609725" y="5570538"/>
          <p14:tracePt t="4360" x="1550988" y="5756275"/>
          <p14:tracePt t="4377" x="1452563" y="5989638"/>
          <p14:tracePt t="4393" x="1395413" y="6184900"/>
          <p14:tracePt t="4410" x="1355725" y="6380163"/>
          <p14:tracePt t="4427" x="1336675" y="6507163"/>
          <p14:tracePt t="4443" x="1336675" y="6634163"/>
          <p14:tracePt t="4460" x="1336675" y="6761163"/>
          <p14:tracePt t="4934" x="1482725" y="6702425"/>
          <p14:tracePt t="4944" x="1716088" y="6302375"/>
          <p14:tracePt t="4960" x="2643188" y="4633913"/>
          <p14:tracePt t="4977" x="3629025" y="2370138"/>
          <p14:tracePt t="6008" x="5199063" y="223838"/>
          <p14:tracePt t="6008" x="5168900" y="409575"/>
          <p14:tracePt t="6008" x="4652963" y="2673350"/>
          <p14:tracePt t="6008" x="4418013" y="3355975"/>
          <p14:tracePt t="6008" x="4164013" y="3951288"/>
          <p14:tracePt t="6008" x="3979863" y="4311650"/>
          <p14:tracePt t="6008" x="3813175" y="4546600"/>
          <p14:tracePt t="6008" x="3667125" y="4730750"/>
          <p14:tracePt t="6008" x="3560763" y="4810125"/>
          <p14:tracePt t="6008" x="3394075" y="4857750"/>
          <p14:tracePt t="6008" x="3208338" y="4878388"/>
          <p14:tracePt t="6008" x="3052763" y="4926013"/>
          <p14:tracePt t="6008" x="2897188" y="5024438"/>
          <p14:tracePt t="6008" x="2671763" y="5219700"/>
          <p14:tracePt t="6008" x="2447925" y="5414963"/>
          <p14:tracePt t="6008" x="2243138" y="5599113"/>
          <p14:tracePt t="6008" x="2009775" y="5824538"/>
          <p14:tracePt t="6008" x="1804988" y="6019800"/>
          <p14:tracePt t="6008" x="1609725" y="6253163"/>
          <p14:tracePt t="6008" x="1452563" y="6477000"/>
          <p14:tracePt t="6008" x="1316038" y="6653213"/>
          <p14:tracePt t="6008" x="1190625" y="6808788"/>
          <p14:tracePt t="6008" x="750888" y="6780213"/>
          <p14:tracePt t="6008" x="750888" y="6740525"/>
          <p14:tracePt t="6008" x="731838" y="6076950"/>
          <p14:tracePt t="6008" x="741363" y="5316538"/>
          <p14:tracePt t="6008" x="849313" y="4457700"/>
          <p14:tracePt t="6008" x="1073150" y="3668713"/>
          <p14:tracePt t="6008" x="1365250" y="3024188"/>
          <p14:tracePt t="6008" x="1687513" y="2468563"/>
          <p14:tracePt t="6008" x="1873250" y="2165350"/>
          <p14:tracePt t="6008" x="1989138" y="1922463"/>
          <p14:tracePt t="6008" x="2047875" y="1795463"/>
          <p14:tracePt t="6008" x="2068513" y="1746250"/>
          <p14:tracePt t="6008" x="2078038" y="1727200"/>
          <p14:tracePt t="6008" x="2087563" y="1727200"/>
          <p14:tracePt t="6008" x="2097088" y="1727200"/>
          <p14:tracePt t="6008" x="2106613" y="1727200"/>
          <p14:tracePt t="6008" x="2146300" y="1727200"/>
          <p14:tracePt t="6008" x="2224088" y="1727200"/>
          <p14:tracePt t="6008" x="2320925" y="1727200"/>
          <p14:tracePt t="6008" x="2438400" y="1736725"/>
          <p14:tracePt t="6008" x="2614613" y="1755775"/>
          <p14:tracePt t="6008" x="2838450" y="1814513"/>
          <p14:tracePt t="6008" x="3033713" y="1863725"/>
          <p14:tracePt t="6008" x="3238500" y="1892300"/>
          <p14:tracePt t="6008" x="3443288" y="1922463"/>
          <p14:tracePt t="6008" x="3648075" y="1960563"/>
          <p14:tracePt t="6008" x="3833813" y="1979613"/>
          <p14:tracePt t="6008" x="4017963" y="2009775"/>
          <p14:tracePt t="6008" x="4144963" y="2028825"/>
          <p14:tracePt t="6008" x="4222750" y="2038350"/>
          <p14:tracePt t="6008" x="4252913" y="2038350"/>
          <p14:tracePt t="6008" x="4252913" y="2047875"/>
          <p14:tracePt t="6008" x="4243388" y="2047875"/>
          <p14:tracePt t="6008" x="4232275" y="2047875"/>
          <p14:tracePt t="6008" x="4222750" y="2058988"/>
          <p14:tracePt t="6008" x="4184650" y="2078038"/>
          <p14:tracePt t="6008" x="4135438" y="2087563"/>
          <p14:tracePt t="6008" x="4086225" y="2097088"/>
          <p14:tracePt t="6008" x="4008438" y="2116138"/>
          <p14:tracePt t="6008" x="3930650" y="2116138"/>
          <p14:tracePt t="6008" x="3881438" y="2127250"/>
          <p14:tracePt t="6008" x="3843338" y="2127250"/>
          <p14:tracePt t="6008" x="3803650" y="2106613"/>
          <p14:tracePt t="6008" x="3754438" y="2038350"/>
          <p14:tracePt t="6008" x="3697288" y="1922463"/>
          <p14:tracePt t="6008" x="3598863" y="1649413"/>
          <p14:tracePt t="6008" x="3502025" y="1238250"/>
          <p14:tracePt t="6008" x="3443288" y="439738"/>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DDB94-D66E-1094-DF7E-757C8573B94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1FDF81B-F1F9-2E1C-D4F2-D24B003F8EEF}"/>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7D8BF1C8-A1FC-398D-DBEF-1C2103DC1E1B}"/>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C42DA8F8-ACC5-CD85-13BC-48DBE2E3EAEE}"/>
              </a:ext>
            </a:extLst>
          </p:cNvPr>
          <p:cNvSpPr>
            <a:spLocks noGrp="1"/>
          </p:cNvSpPr>
          <p:nvPr>
            <p:ph idx="1"/>
          </p:nvPr>
        </p:nvSpPr>
        <p:spPr/>
        <p:txBody>
          <a:bodyPr/>
          <a:lstStyle/>
          <a:p>
            <a:pPr marL="0" indent="0">
              <a:buNone/>
            </a:pPr>
            <a:r>
              <a:rPr lang="en-NZ" b="1" dirty="0"/>
              <a:t>Categorical &amp; Binary Features</a:t>
            </a:r>
            <a:endParaRPr lang="en-NZ" dirty="0"/>
          </a:p>
        </p:txBody>
      </p:sp>
      <p:pic>
        <p:nvPicPr>
          <p:cNvPr id="3" name="Picture 2">
            <a:extLst>
              <a:ext uri="{FF2B5EF4-FFF2-40B4-BE49-F238E27FC236}">
                <a16:creationId xmlns:a16="http://schemas.microsoft.com/office/drawing/2014/main" id="{164A93BA-9E82-687A-E08E-563A263497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907143"/>
            <a:ext cx="4492908" cy="2771643"/>
          </a:xfrm>
          <a:prstGeom prst="rect">
            <a:avLst/>
          </a:prstGeom>
        </p:spPr>
      </p:pic>
      <p:pic>
        <p:nvPicPr>
          <p:cNvPr id="6" name="Picture 5">
            <a:extLst>
              <a:ext uri="{FF2B5EF4-FFF2-40B4-BE49-F238E27FC236}">
                <a16:creationId xmlns:a16="http://schemas.microsoft.com/office/drawing/2014/main" id="{3710F0FF-C985-D350-7B0C-785B4DA25242}"/>
              </a:ext>
            </a:extLst>
          </p:cNvPr>
          <p:cNvPicPr>
            <a:picLocks noChangeAspect="1"/>
          </p:cNvPicPr>
          <p:nvPr/>
        </p:nvPicPr>
        <p:blipFill>
          <a:blip r:embed="rId4"/>
          <a:stretch>
            <a:fillRect/>
          </a:stretch>
        </p:blipFill>
        <p:spPr>
          <a:xfrm>
            <a:off x="5841381" y="2906582"/>
            <a:ext cx="4492908" cy="2772766"/>
          </a:xfrm>
          <a:prstGeom prst="rect">
            <a:avLst/>
          </a:prstGeom>
        </p:spPr>
      </p:pic>
    </p:spTree>
    <p:extLst>
      <p:ext uri="{BB962C8B-B14F-4D97-AF65-F5344CB8AC3E}">
        <p14:creationId xmlns:p14="http://schemas.microsoft.com/office/powerpoint/2010/main" val="2972534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88F8F-DE87-32E6-4355-5FAE1433172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309A7D0-5A1D-BCD4-808C-1490D63D95EA}"/>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9189C92F-582C-01CA-84C0-9CBE7FBB0827}"/>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06D3D253-7F84-E8E5-D5A7-75663A31A897}"/>
              </a:ext>
            </a:extLst>
          </p:cNvPr>
          <p:cNvSpPr>
            <a:spLocks noGrp="1"/>
          </p:cNvSpPr>
          <p:nvPr>
            <p:ph idx="1"/>
          </p:nvPr>
        </p:nvSpPr>
        <p:spPr/>
        <p:txBody>
          <a:bodyPr/>
          <a:lstStyle/>
          <a:p>
            <a:pPr marL="0" indent="0">
              <a:buNone/>
            </a:pPr>
            <a:r>
              <a:rPr lang="en-NZ" b="1" dirty="0"/>
              <a:t>Continuous Features</a:t>
            </a:r>
            <a:endParaRPr lang="en-NZ" dirty="0"/>
          </a:p>
        </p:txBody>
      </p:sp>
    </p:spTree>
    <p:extLst>
      <p:ext uri="{BB962C8B-B14F-4D97-AF65-F5344CB8AC3E}">
        <p14:creationId xmlns:p14="http://schemas.microsoft.com/office/powerpoint/2010/main" val="3682855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73324-6774-C1A3-CAE8-13C99926FCC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322911E-6221-CF59-7597-67D5ED6572C4}"/>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81FE1F33-5375-B997-633D-05A40DFE7A4C}"/>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57C940D2-0A46-D51A-B13C-1C1B7F709D21}"/>
              </a:ext>
            </a:extLst>
          </p:cNvPr>
          <p:cNvSpPr>
            <a:spLocks noGrp="1"/>
          </p:cNvSpPr>
          <p:nvPr>
            <p:ph idx="1"/>
          </p:nvPr>
        </p:nvSpPr>
        <p:spPr/>
        <p:txBody>
          <a:bodyPr/>
          <a:lstStyle/>
          <a:p>
            <a:pPr marL="0" indent="0">
              <a:buNone/>
            </a:pPr>
            <a:r>
              <a:rPr lang="en-NZ" b="1" dirty="0"/>
              <a:t>Continuous Features</a:t>
            </a:r>
            <a:endParaRPr lang="en-NZ" dirty="0"/>
          </a:p>
        </p:txBody>
      </p:sp>
      <p:pic>
        <p:nvPicPr>
          <p:cNvPr id="3" name="Picture 2">
            <a:extLst>
              <a:ext uri="{FF2B5EF4-FFF2-40B4-BE49-F238E27FC236}">
                <a16:creationId xmlns:a16="http://schemas.microsoft.com/office/drawing/2014/main" id="{5521ED40-A854-8BBA-0A46-047E9133B6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907143"/>
            <a:ext cx="4492907" cy="2771643"/>
          </a:xfrm>
          <a:prstGeom prst="rect">
            <a:avLst/>
          </a:prstGeom>
        </p:spPr>
      </p:pic>
      <p:pic>
        <p:nvPicPr>
          <p:cNvPr id="6" name="Picture 5">
            <a:extLst>
              <a:ext uri="{FF2B5EF4-FFF2-40B4-BE49-F238E27FC236}">
                <a16:creationId xmlns:a16="http://schemas.microsoft.com/office/drawing/2014/main" id="{9703C65D-A5AF-CACB-F81F-C616F1797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1381" y="2907143"/>
            <a:ext cx="4492908" cy="2771643"/>
          </a:xfrm>
          <a:prstGeom prst="rect">
            <a:avLst/>
          </a:prstGeom>
        </p:spPr>
      </p:pic>
    </p:spTree>
    <p:extLst>
      <p:ext uri="{BB962C8B-B14F-4D97-AF65-F5344CB8AC3E}">
        <p14:creationId xmlns:p14="http://schemas.microsoft.com/office/powerpoint/2010/main" val="149724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AC345-F486-4F78-68B7-98906A91E18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398CCB6-C1E4-4A06-0BAC-92096E799D4D}"/>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8BB2F246-C21E-94D3-A253-18C3004DA9EE}"/>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C2B54DBC-E863-CB29-BA88-BCA5FE821589}"/>
              </a:ext>
            </a:extLst>
          </p:cNvPr>
          <p:cNvSpPr>
            <a:spLocks noGrp="1"/>
          </p:cNvSpPr>
          <p:nvPr>
            <p:ph idx="1"/>
          </p:nvPr>
        </p:nvSpPr>
        <p:spPr/>
        <p:txBody>
          <a:bodyPr/>
          <a:lstStyle/>
          <a:p>
            <a:pPr marL="0" indent="0">
              <a:buNone/>
            </a:pPr>
            <a:r>
              <a:rPr lang="en-NZ" b="1" dirty="0"/>
              <a:t>Continuous Features</a:t>
            </a:r>
            <a:endParaRPr lang="en-NZ" dirty="0"/>
          </a:p>
        </p:txBody>
      </p:sp>
      <p:pic>
        <p:nvPicPr>
          <p:cNvPr id="3" name="Picture 2">
            <a:extLst>
              <a:ext uri="{FF2B5EF4-FFF2-40B4-BE49-F238E27FC236}">
                <a16:creationId xmlns:a16="http://schemas.microsoft.com/office/drawing/2014/main" id="{6B707B4F-B1C1-7A15-8D19-21DA833C49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907143"/>
            <a:ext cx="4492907" cy="2771642"/>
          </a:xfrm>
          <a:prstGeom prst="rect">
            <a:avLst/>
          </a:prstGeom>
        </p:spPr>
      </p:pic>
      <p:pic>
        <p:nvPicPr>
          <p:cNvPr id="6" name="Picture 5">
            <a:extLst>
              <a:ext uri="{FF2B5EF4-FFF2-40B4-BE49-F238E27FC236}">
                <a16:creationId xmlns:a16="http://schemas.microsoft.com/office/drawing/2014/main" id="{A921D2BE-BA49-7B82-A842-DB7AD55B5C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1381" y="2907143"/>
            <a:ext cx="4492907" cy="2771643"/>
          </a:xfrm>
          <a:prstGeom prst="rect">
            <a:avLst/>
          </a:prstGeom>
        </p:spPr>
      </p:pic>
    </p:spTree>
    <p:extLst>
      <p:ext uri="{BB962C8B-B14F-4D97-AF65-F5344CB8AC3E}">
        <p14:creationId xmlns:p14="http://schemas.microsoft.com/office/powerpoint/2010/main" val="407864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ED673-B313-5A16-F197-036D565307D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987458E-31EA-29E4-56BB-10E943F59287}"/>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C0B9B623-8E84-0B47-44DC-DE8337D64B74}"/>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42706B0B-62B8-C5E8-726F-97104F56B7A6}"/>
              </a:ext>
            </a:extLst>
          </p:cNvPr>
          <p:cNvSpPr>
            <a:spLocks noGrp="1"/>
          </p:cNvSpPr>
          <p:nvPr>
            <p:ph idx="1"/>
          </p:nvPr>
        </p:nvSpPr>
        <p:spPr/>
        <p:txBody>
          <a:bodyPr/>
          <a:lstStyle/>
          <a:p>
            <a:pPr marL="0" indent="0">
              <a:buNone/>
            </a:pPr>
            <a:r>
              <a:rPr lang="en-NZ" b="1" dirty="0"/>
              <a:t>Continuous Features</a:t>
            </a:r>
            <a:endParaRPr lang="en-NZ" dirty="0"/>
          </a:p>
        </p:txBody>
      </p:sp>
      <p:pic>
        <p:nvPicPr>
          <p:cNvPr id="3" name="Picture 2">
            <a:extLst>
              <a:ext uri="{FF2B5EF4-FFF2-40B4-BE49-F238E27FC236}">
                <a16:creationId xmlns:a16="http://schemas.microsoft.com/office/drawing/2014/main" id="{92BA34B7-8BDC-2D3B-C354-04638A4C0F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907143"/>
            <a:ext cx="4492906" cy="2771642"/>
          </a:xfrm>
          <a:prstGeom prst="rect">
            <a:avLst/>
          </a:prstGeom>
        </p:spPr>
      </p:pic>
      <p:pic>
        <p:nvPicPr>
          <p:cNvPr id="6" name="Picture 5">
            <a:extLst>
              <a:ext uri="{FF2B5EF4-FFF2-40B4-BE49-F238E27FC236}">
                <a16:creationId xmlns:a16="http://schemas.microsoft.com/office/drawing/2014/main" id="{4283C510-C51F-E3D0-20E3-9410B3DC14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1381" y="2907143"/>
            <a:ext cx="4492907" cy="2771642"/>
          </a:xfrm>
          <a:prstGeom prst="rect">
            <a:avLst/>
          </a:prstGeom>
        </p:spPr>
      </p:pic>
    </p:spTree>
    <p:extLst>
      <p:ext uri="{BB962C8B-B14F-4D97-AF65-F5344CB8AC3E}">
        <p14:creationId xmlns:p14="http://schemas.microsoft.com/office/powerpoint/2010/main" val="4080181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0D127-5B53-99C5-EECC-824EC3FBBBF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D01D420-E3F0-2B0A-1B68-C510F434845C}"/>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5431DBF9-C6F1-84B3-88B0-00DFF95C1355}"/>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E65EE303-D344-40E2-3D48-B25DB3A988A2}"/>
              </a:ext>
            </a:extLst>
          </p:cNvPr>
          <p:cNvSpPr>
            <a:spLocks noGrp="1"/>
          </p:cNvSpPr>
          <p:nvPr>
            <p:ph idx="1"/>
          </p:nvPr>
        </p:nvSpPr>
        <p:spPr/>
        <p:txBody>
          <a:bodyPr/>
          <a:lstStyle/>
          <a:p>
            <a:pPr marL="0" indent="0">
              <a:buNone/>
            </a:pPr>
            <a:r>
              <a:rPr lang="en-NZ" b="1" dirty="0"/>
              <a:t>Continuous Features</a:t>
            </a:r>
            <a:endParaRPr lang="en-NZ" dirty="0"/>
          </a:p>
        </p:txBody>
      </p:sp>
      <p:pic>
        <p:nvPicPr>
          <p:cNvPr id="3" name="Picture 2">
            <a:extLst>
              <a:ext uri="{FF2B5EF4-FFF2-40B4-BE49-F238E27FC236}">
                <a16:creationId xmlns:a16="http://schemas.microsoft.com/office/drawing/2014/main" id="{9DCD8C83-0EA8-5C5D-62A0-6F506D6CEA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907143"/>
            <a:ext cx="4492906" cy="2771641"/>
          </a:xfrm>
          <a:prstGeom prst="rect">
            <a:avLst/>
          </a:prstGeom>
        </p:spPr>
      </p:pic>
      <p:pic>
        <p:nvPicPr>
          <p:cNvPr id="6" name="Picture 5">
            <a:extLst>
              <a:ext uri="{FF2B5EF4-FFF2-40B4-BE49-F238E27FC236}">
                <a16:creationId xmlns:a16="http://schemas.microsoft.com/office/drawing/2014/main" id="{968B6042-2FDF-A0B2-CB93-EB5C3B0173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1381" y="2907143"/>
            <a:ext cx="4492906" cy="2771642"/>
          </a:xfrm>
          <a:prstGeom prst="rect">
            <a:avLst/>
          </a:prstGeom>
        </p:spPr>
      </p:pic>
    </p:spTree>
    <p:extLst>
      <p:ext uri="{BB962C8B-B14F-4D97-AF65-F5344CB8AC3E}">
        <p14:creationId xmlns:p14="http://schemas.microsoft.com/office/powerpoint/2010/main" val="544395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BFEE8-951F-4B0E-8EDA-96C8F3EAB41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9471F49-7EF7-FA42-F333-8D6BC5C3A6D6}"/>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6CC15884-CE17-7260-19FE-B3F0F966EFA9}"/>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3371E358-AE31-C430-574A-E8584AB19611}"/>
              </a:ext>
            </a:extLst>
          </p:cNvPr>
          <p:cNvSpPr>
            <a:spLocks noGrp="1"/>
          </p:cNvSpPr>
          <p:nvPr>
            <p:ph idx="1"/>
          </p:nvPr>
        </p:nvSpPr>
        <p:spPr/>
        <p:txBody>
          <a:bodyPr/>
          <a:lstStyle/>
          <a:p>
            <a:pPr marL="0" indent="0">
              <a:buNone/>
            </a:pPr>
            <a:r>
              <a:rPr lang="en-NZ" b="1" dirty="0"/>
              <a:t>Inter-feature relationships</a:t>
            </a:r>
            <a:endParaRPr lang="en-NZ" dirty="0"/>
          </a:p>
        </p:txBody>
      </p:sp>
    </p:spTree>
    <p:extLst>
      <p:ext uri="{BB962C8B-B14F-4D97-AF65-F5344CB8AC3E}">
        <p14:creationId xmlns:p14="http://schemas.microsoft.com/office/powerpoint/2010/main" val="1429815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5AEE7-20E2-767A-E533-CD4DE31E012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82AAB73-559F-43A0-9C51-67CE74129393}"/>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67A4A701-A8C6-B3AA-F93C-78C80A78F2E9}"/>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E8AD2D11-49F5-2CE4-F04D-6DB026237FA4}"/>
              </a:ext>
            </a:extLst>
          </p:cNvPr>
          <p:cNvSpPr>
            <a:spLocks noGrp="1"/>
          </p:cNvSpPr>
          <p:nvPr>
            <p:ph idx="1"/>
          </p:nvPr>
        </p:nvSpPr>
        <p:spPr/>
        <p:txBody>
          <a:bodyPr/>
          <a:lstStyle/>
          <a:p>
            <a:pPr marL="0" indent="0">
              <a:buNone/>
            </a:pPr>
            <a:r>
              <a:rPr lang="en-NZ" b="1" dirty="0"/>
              <a:t>Inter-feature relationships</a:t>
            </a:r>
            <a:endParaRPr lang="en-NZ" dirty="0"/>
          </a:p>
        </p:txBody>
      </p:sp>
      <p:pic>
        <p:nvPicPr>
          <p:cNvPr id="3" name="Picture 2">
            <a:extLst>
              <a:ext uri="{FF2B5EF4-FFF2-40B4-BE49-F238E27FC236}">
                <a16:creationId xmlns:a16="http://schemas.microsoft.com/office/drawing/2014/main" id="{B1D08E10-D169-EB84-2B9A-6E269DFF6D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1" y="2907143"/>
            <a:ext cx="4492904" cy="2771641"/>
          </a:xfrm>
          <a:prstGeom prst="rect">
            <a:avLst/>
          </a:prstGeom>
        </p:spPr>
      </p:pic>
    </p:spTree>
    <p:extLst>
      <p:ext uri="{BB962C8B-B14F-4D97-AF65-F5344CB8AC3E}">
        <p14:creationId xmlns:p14="http://schemas.microsoft.com/office/powerpoint/2010/main" val="4016162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AB3A3-B11B-B548-9E8F-0721508CBCF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A2DE728-3341-E6EB-64CE-6A0D0D04A682}"/>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FC4A395D-4BFA-974F-41FB-A1732F71A130}"/>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B02FC6A8-5A3B-7930-9651-AF0E1ECE42F8}"/>
              </a:ext>
            </a:extLst>
          </p:cNvPr>
          <p:cNvSpPr>
            <a:spLocks noGrp="1"/>
          </p:cNvSpPr>
          <p:nvPr>
            <p:ph idx="1"/>
          </p:nvPr>
        </p:nvSpPr>
        <p:spPr/>
        <p:txBody>
          <a:bodyPr/>
          <a:lstStyle/>
          <a:p>
            <a:pPr marL="0" indent="0">
              <a:buNone/>
            </a:pPr>
            <a:r>
              <a:rPr lang="en-NZ" b="1" dirty="0"/>
              <a:t>Inter-feature relationships</a:t>
            </a:r>
            <a:endParaRPr lang="en-NZ" dirty="0"/>
          </a:p>
        </p:txBody>
      </p:sp>
      <p:pic>
        <p:nvPicPr>
          <p:cNvPr id="3" name="Picture 2">
            <a:extLst>
              <a:ext uri="{FF2B5EF4-FFF2-40B4-BE49-F238E27FC236}">
                <a16:creationId xmlns:a16="http://schemas.microsoft.com/office/drawing/2014/main" id="{6B29A0CB-1F11-B437-1061-898377C5FC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1" y="2907143"/>
            <a:ext cx="4492904" cy="2771641"/>
          </a:xfrm>
          <a:prstGeom prst="rect">
            <a:avLst/>
          </a:prstGeom>
        </p:spPr>
      </p:pic>
      <p:pic>
        <p:nvPicPr>
          <p:cNvPr id="6" name="Picture 5">
            <a:extLst>
              <a:ext uri="{FF2B5EF4-FFF2-40B4-BE49-F238E27FC236}">
                <a16:creationId xmlns:a16="http://schemas.microsoft.com/office/drawing/2014/main" id="{0FBB141E-B2EE-7DC1-FACC-7CFAD0EAE3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1381" y="2907143"/>
            <a:ext cx="4492906" cy="2771641"/>
          </a:xfrm>
          <a:prstGeom prst="rect">
            <a:avLst/>
          </a:prstGeom>
        </p:spPr>
      </p:pic>
    </p:spTree>
    <p:extLst>
      <p:ext uri="{BB962C8B-B14F-4D97-AF65-F5344CB8AC3E}">
        <p14:creationId xmlns:p14="http://schemas.microsoft.com/office/powerpoint/2010/main" val="1446865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FAFC-773F-E52D-F5EE-94DC5CF012F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E2DC9C5-0695-691D-E96B-A1E1C81C41F9}"/>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48E9F24C-48CD-3C5E-7E5D-F44D30542614}"/>
              </a:ext>
            </a:extLst>
          </p:cNvPr>
          <p:cNvSpPr>
            <a:spLocks noGrp="1"/>
          </p:cNvSpPr>
          <p:nvPr>
            <p:ph type="title"/>
          </p:nvPr>
        </p:nvSpPr>
        <p:spPr/>
        <p:txBody>
          <a:bodyPr/>
          <a:lstStyle/>
          <a:p>
            <a:r>
              <a:rPr lang="en-NZ" dirty="0">
                <a:latin typeface="Britannic Bold" panose="020B0903060703020204" pitchFamily="34" charset="0"/>
              </a:rPr>
              <a:t>Dataset source and description</a:t>
            </a:r>
          </a:p>
        </p:txBody>
      </p:sp>
      <p:sp>
        <p:nvSpPr>
          <p:cNvPr id="3" name="Content Placeholder 2">
            <a:extLst>
              <a:ext uri="{FF2B5EF4-FFF2-40B4-BE49-F238E27FC236}">
                <a16:creationId xmlns:a16="http://schemas.microsoft.com/office/drawing/2014/main" id="{C6C03F62-B2BF-F678-01A0-5FD67CDEC3C1}"/>
              </a:ext>
            </a:extLst>
          </p:cNvPr>
          <p:cNvSpPr>
            <a:spLocks noGrp="1"/>
          </p:cNvSpPr>
          <p:nvPr>
            <p:ph idx="1"/>
          </p:nvPr>
        </p:nvSpPr>
        <p:spPr/>
        <p:txBody>
          <a:bodyPr/>
          <a:lstStyle/>
          <a:p>
            <a:r>
              <a:rPr lang="en-NZ" dirty="0"/>
              <a:t>‘diabetes_prediction_dataset.csv’ dataset</a:t>
            </a:r>
          </a:p>
          <a:p>
            <a:r>
              <a:rPr lang="en-NZ" dirty="0"/>
              <a:t>Obtained from Kaggle by author </a:t>
            </a:r>
            <a:r>
              <a:rPr lang="en-NZ" b="1" dirty="0"/>
              <a:t>Mohammed Mustafa</a:t>
            </a:r>
          </a:p>
          <a:p>
            <a:r>
              <a:rPr lang="en-NZ" dirty="0"/>
              <a:t>Containing 100,000</a:t>
            </a:r>
            <a:r>
              <a:rPr lang="en-NZ" b="1" dirty="0"/>
              <a:t> </a:t>
            </a:r>
            <a:r>
              <a:rPr lang="en-NZ" dirty="0"/>
              <a:t>unique patient records</a:t>
            </a:r>
          </a:p>
          <a:p>
            <a:r>
              <a:rPr lang="en-NZ" dirty="0"/>
              <a:t>Collection of medical and demographic patient data</a:t>
            </a:r>
          </a:p>
          <a:p>
            <a:r>
              <a:rPr lang="en-NZ" dirty="0"/>
              <a:t>Comprising of a mixture of categorical, binary, and continuous variables</a:t>
            </a:r>
          </a:p>
        </p:txBody>
      </p:sp>
      <p:pic>
        <p:nvPicPr>
          <p:cNvPr id="6" name="Audio 5">
            <a:hlinkClick r:id="" action="ppaction://media"/>
            <a:extLst>
              <a:ext uri="{FF2B5EF4-FFF2-40B4-BE49-F238E27FC236}">
                <a16:creationId xmlns:a16="http://schemas.microsoft.com/office/drawing/2014/main" id="{CCE5DD50-D9A4-783E-F53B-4DAAF82E717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56698429"/>
      </p:ext>
    </p:extLst>
  </p:cSld>
  <p:clrMapOvr>
    <a:masterClrMapping/>
  </p:clrMapOvr>
  <mc:AlternateContent xmlns:mc="http://schemas.openxmlformats.org/markup-compatibility/2006">
    <mc:Choice xmlns:p14="http://schemas.microsoft.com/office/powerpoint/2010/main" Requires="p14">
      <p:transition spd="slow" p14:dur="2000" advTm="23615"/>
    </mc:Choice>
    <mc:Fallback>
      <p:transition spd="slow" advTm="2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EE3DF-676C-2B48-506F-43E9B617086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BF95971-446B-B41A-C9E7-CC5C0E131D03}"/>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EC885EE2-E783-2FBF-72FA-9BFC19175706}"/>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A2046765-88FD-6696-A854-4B63F895267D}"/>
              </a:ext>
            </a:extLst>
          </p:cNvPr>
          <p:cNvSpPr>
            <a:spLocks noGrp="1"/>
          </p:cNvSpPr>
          <p:nvPr>
            <p:ph idx="1"/>
          </p:nvPr>
        </p:nvSpPr>
        <p:spPr/>
        <p:txBody>
          <a:bodyPr/>
          <a:lstStyle/>
          <a:p>
            <a:pPr marL="0" indent="0">
              <a:buNone/>
            </a:pPr>
            <a:r>
              <a:rPr lang="en-NZ" b="1" dirty="0"/>
              <a:t>Inter-feature relationships</a:t>
            </a:r>
            <a:endParaRPr lang="en-NZ" dirty="0"/>
          </a:p>
        </p:txBody>
      </p:sp>
      <p:pic>
        <p:nvPicPr>
          <p:cNvPr id="3" name="Picture 2">
            <a:extLst>
              <a:ext uri="{FF2B5EF4-FFF2-40B4-BE49-F238E27FC236}">
                <a16:creationId xmlns:a16="http://schemas.microsoft.com/office/drawing/2014/main" id="{C217E2B8-C0C6-FFAF-10BA-F7D9077E75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554805"/>
            <a:ext cx="5629711" cy="3472928"/>
          </a:xfrm>
          <a:prstGeom prst="rect">
            <a:avLst/>
          </a:prstGeom>
        </p:spPr>
      </p:pic>
    </p:spTree>
    <p:extLst>
      <p:ext uri="{BB962C8B-B14F-4D97-AF65-F5344CB8AC3E}">
        <p14:creationId xmlns:p14="http://schemas.microsoft.com/office/powerpoint/2010/main" val="516054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4C7ED-4D32-97CD-93D7-DDF1EF0232E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1B25459-4BA3-E27E-744B-5F57D3D61690}"/>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6D0EC926-6300-E052-FDB1-254C88F33E17}"/>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1DEA9EB1-0D30-1E1A-1C92-C175BDC35C83}"/>
              </a:ext>
            </a:extLst>
          </p:cNvPr>
          <p:cNvSpPr>
            <a:spLocks noGrp="1"/>
          </p:cNvSpPr>
          <p:nvPr>
            <p:ph idx="1"/>
          </p:nvPr>
        </p:nvSpPr>
        <p:spPr/>
        <p:txBody>
          <a:bodyPr/>
          <a:lstStyle/>
          <a:p>
            <a:pPr marL="0" indent="0">
              <a:buNone/>
            </a:pPr>
            <a:r>
              <a:rPr lang="en-NZ" b="1" dirty="0"/>
              <a:t>Inter-feature relationships</a:t>
            </a:r>
            <a:endParaRPr lang="en-NZ" dirty="0"/>
          </a:p>
        </p:txBody>
      </p:sp>
    </p:spTree>
    <p:extLst>
      <p:ext uri="{BB962C8B-B14F-4D97-AF65-F5344CB8AC3E}">
        <p14:creationId xmlns:p14="http://schemas.microsoft.com/office/powerpoint/2010/main" val="1674799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84BD7-733C-678D-6984-CCE800B1ECC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D0A0AE8-0A5B-D2A5-868C-6916815DF751}"/>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BDA8AB8C-6EFF-859C-73AE-ADFE89B700D9}"/>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DE1BE02E-5851-5223-8DD5-D8BDBD7954C5}"/>
              </a:ext>
            </a:extLst>
          </p:cNvPr>
          <p:cNvSpPr>
            <a:spLocks noGrp="1"/>
          </p:cNvSpPr>
          <p:nvPr>
            <p:ph idx="1"/>
          </p:nvPr>
        </p:nvSpPr>
        <p:spPr/>
        <p:txBody>
          <a:bodyPr/>
          <a:lstStyle/>
          <a:p>
            <a:pPr marL="0" indent="0">
              <a:buNone/>
            </a:pPr>
            <a:r>
              <a:rPr lang="en-NZ" b="1" dirty="0"/>
              <a:t>Inter-feature relationships</a:t>
            </a:r>
            <a:endParaRPr lang="en-NZ" dirty="0"/>
          </a:p>
        </p:txBody>
      </p:sp>
      <p:pic>
        <p:nvPicPr>
          <p:cNvPr id="3" name="Picture 2">
            <a:extLst>
              <a:ext uri="{FF2B5EF4-FFF2-40B4-BE49-F238E27FC236}">
                <a16:creationId xmlns:a16="http://schemas.microsoft.com/office/drawing/2014/main" id="{9A41D100-A6A9-DAF1-E84D-A020C52080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408150"/>
            <a:ext cx="3310724" cy="2042362"/>
          </a:xfrm>
          <a:prstGeom prst="rect">
            <a:avLst/>
          </a:prstGeom>
        </p:spPr>
      </p:pic>
      <p:pic>
        <p:nvPicPr>
          <p:cNvPr id="6" name="Picture 5">
            <a:extLst>
              <a:ext uri="{FF2B5EF4-FFF2-40B4-BE49-F238E27FC236}">
                <a16:creationId xmlns:a16="http://schemas.microsoft.com/office/drawing/2014/main" id="{81267934-C8C5-0735-B901-CDC38A0D27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48924" y="2408150"/>
            <a:ext cx="3310724" cy="2042362"/>
          </a:xfrm>
          <a:prstGeom prst="rect">
            <a:avLst/>
          </a:prstGeom>
        </p:spPr>
      </p:pic>
      <p:pic>
        <p:nvPicPr>
          <p:cNvPr id="4" name="Picture 3">
            <a:extLst>
              <a:ext uri="{FF2B5EF4-FFF2-40B4-BE49-F238E27FC236}">
                <a16:creationId xmlns:a16="http://schemas.microsoft.com/office/drawing/2014/main" id="{95BC696F-5869-3C9E-020C-5D6CA7DC6034}"/>
              </a:ext>
            </a:extLst>
          </p:cNvPr>
          <p:cNvPicPr>
            <a:picLocks noChangeAspect="1"/>
          </p:cNvPicPr>
          <p:nvPr/>
        </p:nvPicPr>
        <p:blipFill>
          <a:blip r:embed="rId5"/>
          <a:stretch>
            <a:fillRect/>
          </a:stretch>
        </p:blipFill>
        <p:spPr>
          <a:xfrm>
            <a:off x="838200" y="4450512"/>
            <a:ext cx="3310725" cy="2042363"/>
          </a:xfrm>
          <a:prstGeom prst="rect">
            <a:avLst/>
          </a:prstGeom>
        </p:spPr>
      </p:pic>
      <p:pic>
        <p:nvPicPr>
          <p:cNvPr id="9" name="Picture 8">
            <a:extLst>
              <a:ext uri="{FF2B5EF4-FFF2-40B4-BE49-F238E27FC236}">
                <a16:creationId xmlns:a16="http://schemas.microsoft.com/office/drawing/2014/main" id="{6B67768C-A251-6903-375A-CB2ECEA8ED42}"/>
              </a:ext>
            </a:extLst>
          </p:cNvPr>
          <p:cNvPicPr>
            <a:picLocks noChangeAspect="1"/>
          </p:cNvPicPr>
          <p:nvPr/>
        </p:nvPicPr>
        <p:blipFill>
          <a:blip r:embed="rId6"/>
          <a:stretch>
            <a:fillRect/>
          </a:stretch>
        </p:blipFill>
        <p:spPr>
          <a:xfrm>
            <a:off x="4148925" y="4450512"/>
            <a:ext cx="3310724" cy="2042362"/>
          </a:xfrm>
          <a:prstGeom prst="rect">
            <a:avLst/>
          </a:prstGeom>
        </p:spPr>
      </p:pic>
    </p:spTree>
    <p:extLst>
      <p:ext uri="{BB962C8B-B14F-4D97-AF65-F5344CB8AC3E}">
        <p14:creationId xmlns:p14="http://schemas.microsoft.com/office/powerpoint/2010/main" val="3528289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F921F-882A-5D76-B4DA-4B26C35D3A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CBA792F-8022-B693-EE57-8E49D1958BC1}"/>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AA2580C7-7714-0BE3-4306-EEC93340AEE4}"/>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C4BA8B81-120E-4356-C508-300D26BA3B47}"/>
              </a:ext>
            </a:extLst>
          </p:cNvPr>
          <p:cNvSpPr>
            <a:spLocks noGrp="1"/>
          </p:cNvSpPr>
          <p:nvPr>
            <p:ph idx="1"/>
          </p:nvPr>
        </p:nvSpPr>
        <p:spPr/>
        <p:txBody>
          <a:bodyPr/>
          <a:lstStyle/>
          <a:p>
            <a:pPr marL="0" indent="0">
              <a:buNone/>
            </a:pPr>
            <a:r>
              <a:rPr lang="en-NZ" b="1" dirty="0"/>
              <a:t>Inter-feature relationships</a:t>
            </a:r>
            <a:endParaRPr lang="en-NZ" dirty="0"/>
          </a:p>
        </p:txBody>
      </p:sp>
      <p:pic>
        <p:nvPicPr>
          <p:cNvPr id="3" name="Picture 2">
            <a:extLst>
              <a:ext uri="{FF2B5EF4-FFF2-40B4-BE49-F238E27FC236}">
                <a16:creationId xmlns:a16="http://schemas.microsoft.com/office/drawing/2014/main" id="{7BD0F66B-7F64-B3A0-0924-803BA54A75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538026"/>
            <a:ext cx="5688433" cy="3509155"/>
          </a:xfrm>
          <a:prstGeom prst="rect">
            <a:avLst/>
          </a:prstGeom>
        </p:spPr>
      </p:pic>
    </p:spTree>
    <p:extLst>
      <p:ext uri="{BB962C8B-B14F-4D97-AF65-F5344CB8AC3E}">
        <p14:creationId xmlns:p14="http://schemas.microsoft.com/office/powerpoint/2010/main" val="2768998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27F29-DD52-AD58-2907-11134465424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28975D2-A29E-2427-7281-0C2371A6DC9A}"/>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1DE3674E-0937-45FC-68BE-A587AD11FBD6}"/>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3652EC9C-4078-6E19-63E8-DB73F8DA3983}"/>
              </a:ext>
            </a:extLst>
          </p:cNvPr>
          <p:cNvSpPr>
            <a:spLocks noGrp="1"/>
          </p:cNvSpPr>
          <p:nvPr>
            <p:ph idx="1"/>
          </p:nvPr>
        </p:nvSpPr>
        <p:spPr/>
        <p:txBody>
          <a:bodyPr/>
          <a:lstStyle/>
          <a:p>
            <a:pPr marL="0" indent="0">
              <a:buNone/>
            </a:pPr>
            <a:r>
              <a:rPr lang="en-NZ" b="1" dirty="0"/>
              <a:t>Inter-feature relationships</a:t>
            </a:r>
            <a:endParaRPr lang="en-NZ" dirty="0"/>
          </a:p>
        </p:txBody>
      </p:sp>
    </p:spTree>
    <p:extLst>
      <p:ext uri="{BB962C8B-B14F-4D97-AF65-F5344CB8AC3E}">
        <p14:creationId xmlns:p14="http://schemas.microsoft.com/office/powerpoint/2010/main" val="1257640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F9F41-ED44-CF4A-BCFB-FDCAAD5D94C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78AD514-838E-94A5-25CA-D510A29A1117}"/>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EC4E2D21-D66D-3123-4043-D296B379A8CF}"/>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A1E2D8BD-6B6C-D6BC-36E0-97BEDFFCC7B2}"/>
              </a:ext>
            </a:extLst>
          </p:cNvPr>
          <p:cNvSpPr>
            <a:spLocks noGrp="1"/>
          </p:cNvSpPr>
          <p:nvPr>
            <p:ph idx="1"/>
          </p:nvPr>
        </p:nvSpPr>
        <p:spPr/>
        <p:txBody>
          <a:bodyPr/>
          <a:lstStyle/>
          <a:p>
            <a:pPr marL="0" indent="0">
              <a:buNone/>
            </a:pPr>
            <a:r>
              <a:rPr lang="en-NZ" b="1" dirty="0"/>
              <a:t>Inter-feature relationships</a:t>
            </a:r>
            <a:endParaRPr lang="en-NZ" dirty="0"/>
          </a:p>
        </p:txBody>
      </p:sp>
      <p:pic>
        <p:nvPicPr>
          <p:cNvPr id="3" name="Picture 2">
            <a:extLst>
              <a:ext uri="{FF2B5EF4-FFF2-40B4-BE49-F238E27FC236}">
                <a16:creationId xmlns:a16="http://schemas.microsoft.com/office/drawing/2014/main" id="{7B7ABCAA-92B5-EA3F-0E59-BBA2D976BB4B}"/>
              </a:ext>
            </a:extLst>
          </p:cNvPr>
          <p:cNvPicPr>
            <a:picLocks noChangeAspect="1"/>
          </p:cNvPicPr>
          <p:nvPr/>
        </p:nvPicPr>
        <p:blipFill>
          <a:blip r:embed="rId3"/>
          <a:stretch>
            <a:fillRect/>
          </a:stretch>
        </p:blipFill>
        <p:spPr>
          <a:xfrm>
            <a:off x="838201" y="2416175"/>
            <a:ext cx="5711252" cy="3523231"/>
          </a:xfrm>
          <a:prstGeom prst="rect">
            <a:avLst/>
          </a:prstGeom>
        </p:spPr>
      </p:pic>
    </p:spTree>
    <p:extLst>
      <p:ext uri="{BB962C8B-B14F-4D97-AF65-F5344CB8AC3E}">
        <p14:creationId xmlns:p14="http://schemas.microsoft.com/office/powerpoint/2010/main" val="699327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DF4F4-0F12-FFAB-395C-274C5C6CCAD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BFE5574-75D4-14D9-DC83-DC8C027ABBB7}"/>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E5581936-AE8C-98B3-0800-43632D87EADB}"/>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417CDA47-6843-AF0C-8731-DD5226736E9C}"/>
              </a:ext>
            </a:extLst>
          </p:cNvPr>
          <p:cNvSpPr>
            <a:spLocks noGrp="1"/>
          </p:cNvSpPr>
          <p:nvPr>
            <p:ph idx="1"/>
          </p:nvPr>
        </p:nvSpPr>
        <p:spPr/>
        <p:txBody>
          <a:bodyPr/>
          <a:lstStyle/>
          <a:p>
            <a:pPr marL="0" indent="0">
              <a:buNone/>
            </a:pPr>
            <a:r>
              <a:rPr lang="en-NZ" b="1" dirty="0"/>
              <a:t>Inter-feature relationships</a:t>
            </a:r>
            <a:endParaRPr lang="en-NZ" dirty="0"/>
          </a:p>
        </p:txBody>
      </p:sp>
      <p:pic>
        <p:nvPicPr>
          <p:cNvPr id="3" name="Picture 2">
            <a:extLst>
              <a:ext uri="{FF2B5EF4-FFF2-40B4-BE49-F238E27FC236}">
                <a16:creationId xmlns:a16="http://schemas.microsoft.com/office/drawing/2014/main" id="{35D0D4E3-EE34-0D4F-F68A-528D31E76E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684623"/>
            <a:ext cx="4460164" cy="2751443"/>
          </a:xfrm>
          <a:prstGeom prst="rect">
            <a:avLst/>
          </a:prstGeom>
        </p:spPr>
      </p:pic>
      <p:pic>
        <p:nvPicPr>
          <p:cNvPr id="4" name="Picture 3">
            <a:extLst>
              <a:ext uri="{FF2B5EF4-FFF2-40B4-BE49-F238E27FC236}">
                <a16:creationId xmlns:a16="http://schemas.microsoft.com/office/drawing/2014/main" id="{CBDD62D3-1747-6108-6BBB-79733722D8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54211" y="2684623"/>
            <a:ext cx="4460163" cy="2751443"/>
          </a:xfrm>
          <a:prstGeom prst="rect">
            <a:avLst/>
          </a:prstGeom>
        </p:spPr>
      </p:pic>
    </p:spTree>
    <p:extLst>
      <p:ext uri="{BB962C8B-B14F-4D97-AF65-F5344CB8AC3E}">
        <p14:creationId xmlns:p14="http://schemas.microsoft.com/office/powerpoint/2010/main" val="3319138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74AF7-6700-3B76-07B7-34D475ECFD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8AE8F11-34B9-1266-983B-D2B2EFA1196E}"/>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44EAD15D-1E2C-348C-9AE5-1EA2F4576E47}"/>
              </a:ext>
            </a:extLst>
          </p:cNvPr>
          <p:cNvSpPr>
            <a:spLocks noGrp="1"/>
          </p:cNvSpPr>
          <p:nvPr>
            <p:ph type="title"/>
          </p:nvPr>
        </p:nvSpPr>
        <p:spPr/>
        <p:txBody>
          <a:bodyPr/>
          <a:lstStyle/>
          <a:p>
            <a:r>
              <a:rPr lang="en-NZ" dirty="0">
                <a:latin typeface="Britannic Bold" panose="020B0903060703020204" pitchFamily="34" charset="0"/>
              </a:rPr>
              <a:t>Descriptive Exploration</a:t>
            </a:r>
          </a:p>
        </p:txBody>
      </p:sp>
      <p:sp>
        <p:nvSpPr>
          <p:cNvPr id="7" name="Content Placeholder 6">
            <a:extLst>
              <a:ext uri="{FF2B5EF4-FFF2-40B4-BE49-F238E27FC236}">
                <a16:creationId xmlns:a16="http://schemas.microsoft.com/office/drawing/2014/main" id="{AE1C87A3-E3CF-5537-B97B-506EC99CBFD4}"/>
              </a:ext>
            </a:extLst>
          </p:cNvPr>
          <p:cNvSpPr>
            <a:spLocks noGrp="1"/>
          </p:cNvSpPr>
          <p:nvPr>
            <p:ph idx="1"/>
          </p:nvPr>
        </p:nvSpPr>
        <p:spPr/>
        <p:txBody>
          <a:bodyPr/>
          <a:lstStyle/>
          <a:p>
            <a:pPr marL="0" indent="0">
              <a:buNone/>
            </a:pPr>
            <a:r>
              <a:rPr lang="en-NZ" b="1" dirty="0"/>
              <a:t>Inter-feature relationships</a:t>
            </a:r>
            <a:endParaRPr lang="en-NZ" dirty="0"/>
          </a:p>
        </p:txBody>
      </p:sp>
      <p:pic>
        <p:nvPicPr>
          <p:cNvPr id="3" name="Picture 2">
            <a:extLst>
              <a:ext uri="{FF2B5EF4-FFF2-40B4-BE49-F238E27FC236}">
                <a16:creationId xmlns:a16="http://schemas.microsoft.com/office/drawing/2014/main" id="{6B46D62F-06C8-F1A6-64AE-F47426E98D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1" y="2416175"/>
            <a:ext cx="5711252" cy="3523230"/>
          </a:xfrm>
          <a:prstGeom prst="rect">
            <a:avLst/>
          </a:prstGeom>
        </p:spPr>
      </p:pic>
    </p:spTree>
    <p:extLst>
      <p:ext uri="{BB962C8B-B14F-4D97-AF65-F5344CB8AC3E}">
        <p14:creationId xmlns:p14="http://schemas.microsoft.com/office/powerpoint/2010/main" val="2696530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E30A1-C190-88DE-351A-D341408FBBD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FFDED67-FA82-4B46-0C99-2AB8208E3231}"/>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B131A78F-A23A-7809-AF64-278901E30DE9}"/>
              </a:ext>
            </a:extLst>
          </p:cNvPr>
          <p:cNvSpPr>
            <a:spLocks noGrp="1"/>
          </p:cNvSpPr>
          <p:nvPr>
            <p:ph type="title"/>
          </p:nvPr>
        </p:nvSpPr>
        <p:spPr/>
        <p:txBody>
          <a:bodyPr/>
          <a:lstStyle/>
          <a:p>
            <a:r>
              <a:rPr lang="en-NZ" dirty="0">
                <a:latin typeface="Britannic Bold" panose="020B0903060703020204" pitchFamily="34" charset="0"/>
              </a:rPr>
              <a:t>Analysis Summary</a:t>
            </a:r>
          </a:p>
        </p:txBody>
      </p:sp>
      <p:pic>
        <p:nvPicPr>
          <p:cNvPr id="13" name="Picture 12" descr="White bulbs with a yellow one standing out">
            <a:extLst>
              <a:ext uri="{FF2B5EF4-FFF2-40B4-BE49-F238E27FC236}">
                <a16:creationId xmlns:a16="http://schemas.microsoft.com/office/drawing/2014/main" id="{B0D7B2C1-8217-021F-F0BB-37C3EE600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5"/>
            <a:ext cx="6111346" cy="4073236"/>
          </a:xfrm>
          <a:prstGeom prst="rect">
            <a:avLst/>
          </a:prstGeom>
        </p:spPr>
      </p:pic>
      <p:sp>
        <p:nvSpPr>
          <p:cNvPr id="15" name="Content Placeholder 14">
            <a:extLst>
              <a:ext uri="{FF2B5EF4-FFF2-40B4-BE49-F238E27FC236}">
                <a16:creationId xmlns:a16="http://schemas.microsoft.com/office/drawing/2014/main" id="{056CF5E5-CC9A-A8D7-F161-2A98A0CFF3DC}"/>
              </a:ext>
            </a:extLst>
          </p:cNvPr>
          <p:cNvSpPr>
            <a:spLocks noGrp="1"/>
          </p:cNvSpPr>
          <p:nvPr>
            <p:ph idx="1"/>
          </p:nvPr>
        </p:nvSpPr>
        <p:spPr/>
        <p:txBody>
          <a:bodyPr/>
          <a:lstStyle/>
          <a:p>
            <a:endParaRPr lang="en-NZ" dirty="0"/>
          </a:p>
        </p:txBody>
      </p:sp>
    </p:spTree>
    <p:extLst>
      <p:ext uri="{BB962C8B-B14F-4D97-AF65-F5344CB8AC3E}">
        <p14:creationId xmlns:p14="http://schemas.microsoft.com/office/powerpoint/2010/main" val="1173220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5C58A-196E-3C67-434D-2AE5DF6ACEA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1AC031C-D136-D237-FA84-B4445A32DB7E}"/>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1A2D6044-B56B-20A0-FAF3-F46E4DFD93CB}"/>
              </a:ext>
            </a:extLst>
          </p:cNvPr>
          <p:cNvSpPr>
            <a:spLocks noGrp="1"/>
          </p:cNvSpPr>
          <p:nvPr>
            <p:ph type="title"/>
          </p:nvPr>
        </p:nvSpPr>
        <p:spPr/>
        <p:txBody>
          <a:bodyPr/>
          <a:lstStyle/>
          <a:p>
            <a:r>
              <a:rPr lang="en-NZ" dirty="0">
                <a:latin typeface="Britannic Bold" panose="020B0903060703020204" pitchFamily="34" charset="0"/>
              </a:rPr>
              <a:t>Inferential Analysis</a:t>
            </a:r>
          </a:p>
        </p:txBody>
      </p:sp>
      <p:sp>
        <p:nvSpPr>
          <p:cNvPr id="7" name="Content Placeholder 6">
            <a:extLst>
              <a:ext uri="{FF2B5EF4-FFF2-40B4-BE49-F238E27FC236}">
                <a16:creationId xmlns:a16="http://schemas.microsoft.com/office/drawing/2014/main" id="{0AF5832A-5BBE-8FD7-C558-448E93B4DD9A}"/>
              </a:ext>
            </a:extLst>
          </p:cNvPr>
          <p:cNvSpPr>
            <a:spLocks noGrp="1"/>
          </p:cNvSpPr>
          <p:nvPr>
            <p:ph idx="1"/>
          </p:nvPr>
        </p:nvSpPr>
        <p:spPr/>
        <p:txBody>
          <a:bodyPr/>
          <a:lstStyle/>
          <a:p>
            <a:r>
              <a:rPr lang="en-NZ" dirty="0"/>
              <a:t>Utilising hypothesis testing methods</a:t>
            </a:r>
          </a:p>
          <a:p>
            <a:r>
              <a:rPr lang="en-NZ" dirty="0"/>
              <a:t>5% significance level</a:t>
            </a:r>
          </a:p>
          <a:p>
            <a:r>
              <a:rPr lang="en-NZ" dirty="0"/>
              <a:t>p-values below this considered statistically significant</a:t>
            </a:r>
          </a:p>
          <a:p>
            <a:r>
              <a:rPr lang="en-NZ" dirty="0"/>
              <a:t>Consistent with common health-related research practices</a:t>
            </a:r>
          </a:p>
        </p:txBody>
      </p:sp>
    </p:spTree>
    <p:extLst>
      <p:ext uri="{BB962C8B-B14F-4D97-AF65-F5344CB8AC3E}">
        <p14:creationId xmlns:p14="http://schemas.microsoft.com/office/powerpoint/2010/main" val="223603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21770-F090-83D5-0D6A-25959148204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21C08B0-B9C2-9459-FD90-92A07C1C0EC0}"/>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C089B535-D14B-D4B6-5920-EEE86BA5D248}"/>
              </a:ext>
            </a:extLst>
          </p:cNvPr>
          <p:cNvSpPr>
            <a:spLocks noGrp="1"/>
          </p:cNvSpPr>
          <p:nvPr>
            <p:ph type="title"/>
          </p:nvPr>
        </p:nvSpPr>
        <p:spPr/>
        <p:txBody>
          <a:bodyPr/>
          <a:lstStyle/>
          <a:p>
            <a:r>
              <a:rPr lang="en-NZ" dirty="0">
                <a:latin typeface="Britannic Bold" panose="020B0903060703020204" pitchFamily="34" charset="0"/>
              </a:rPr>
              <a:t>Dataset source and description</a:t>
            </a:r>
          </a:p>
        </p:txBody>
      </p:sp>
      <p:sp>
        <p:nvSpPr>
          <p:cNvPr id="3" name="Content Placeholder 2">
            <a:extLst>
              <a:ext uri="{FF2B5EF4-FFF2-40B4-BE49-F238E27FC236}">
                <a16:creationId xmlns:a16="http://schemas.microsoft.com/office/drawing/2014/main" id="{EDB28CF9-1FA7-3AA3-6891-C2A63B27F39E}"/>
              </a:ext>
            </a:extLst>
          </p:cNvPr>
          <p:cNvSpPr>
            <a:spLocks noGrp="1"/>
          </p:cNvSpPr>
          <p:nvPr>
            <p:ph idx="1"/>
          </p:nvPr>
        </p:nvSpPr>
        <p:spPr/>
        <p:txBody>
          <a:bodyPr>
            <a:normAutofit lnSpcReduction="10000"/>
          </a:bodyPr>
          <a:lstStyle/>
          <a:p>
            <a:pPr marL="0" lvl="0" indent="0">
              <a:buNone/>
            </a:pPr>
            <a:r>
              <a:rPr lang="en-NZ" i="1" dirty="0"/>
              <a:t>Features:</a:t>
            </a:r>
          </a:p>
          <a:p>
            <a:pPr lvl="0"/>
            <a:r>
              <a:rPr lang="en-NZ" dirty="0"/>
              <a:t>Age </a:t>
            </a:r>
          </a:p>
          <a:p>
            <a:pPr lvl="0"/>
            <a:r>
              <a:rPr lang="en-NZ" dirty="0"/>
              <a:t>BMI</a:t>
            </a:r>
          </a:p>
          <a:p>
            <a:pPr lvl="0"/>
            <a:r>
              <a:rPr lang="en-NZ" dirty="0"/>
              <a:t>Hypertension</a:t>
            </a:r>
          </a:p>
          <a:p>
            <a:pPr lvl="0"/>
            <a:r>
              <a:rPr lang="en-NZ" dirty="0"/>
              <a:t>Heart Disease</a:t>
            </a:r>
          </a:p>
          <a:p>
            <a:pPr lvl="0"/>
            <a:r>
              <a:rPr lang="en-NZ" dirty="0"/>
              <a:t>Smoking History</a:t>
            </a:r>
          </a:p>
          <a:p>
            <a:pPr lvl="0"/>
            <a:r>
              <a:rPr lang="en-NZ" dirty="0"/>
              <a:t>HbA1c Level</a:t>
            </a:r>
          </a:p>
          <a:p>
            <a:pPr lvl="0"/>
            <a:r>
              <a:rPr lang="en-NZ" dirty="0"/>
              <a:t>Blood Glucose Level</a:t>
            </a:r>
          </a:p>
          <a:p>
            <a:pPr lvl="0"/>
            <a:r>
              <a:rPr lang="en-NZ" dirty="0"/>
              <a:t>Diabetes (dependant variable)</a:t>
            </a:r>
          </a:p>
        </p:txBody>
      </p:sp>
      <p:pic>
        <p:nvPicPr>
          <p:cNvPr id="6" name="Audio 5">
            <a:hlinkClick r:id="" action="ppaction://media"/>
            <a:extLst>
              <a:ext uri="{FF2B5EF4-FFF2-40B4-BE49-F238E27FC236}">
                <a16:creationId xmlns:a16="http://schemas.microsoft.com/office/drawing/2014/main" id="{59333D60-594E-80D1-C7F2-5BE1CA79EFF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24513522"/>
      </p:ext>
    </p:extLst>
  </p:cSld>
  <p:clrMapOvr>
    <a:masterClrMapping/>
  </p:clrMapOvr>
  <mc:AlternateContent xmlns:mc="http://schemas.openxmlformats.org/markup-compatibility/2006">
    <mc:Choice xmlns:p14="http://schemas.microsoft.com/office/powerpoint/2010/main" Requires="p14">
      <p:transition spd="slow" p14:dur="2000" advTm="78091"/>
    </mc:Choice>
    <mc:Fallback>
      <p:transition spd="slow" advTm="78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708" x="19050" y="849313"/>
          <p14:tracePt t="3722" x="195263" y="741363"/>
          <p14:tracePt t="3739" x="341313" y="633413"/>
          <p14:tracePt t="3755" x="400050" y="595313"/>
          <p14:tracePt t="3772" x="428625" y="585788"/>
          <p14:tracePt t="3788" x="438150" y="585788"/>
          <p14:tracePt t="3827" x="438150" y="595313"/>
          <p14:tracePt t="3832" x="438150" y="604838"/>
          <p14:tracePt t="3966" x="428625" y="604838"/>
          <p14:tracePt t="3968" x="428625" y="614363"/>
          <p14:tracePt t="3972" x="419100" y="614363"/>
          <p14:tracePt t="3988" x="419100" y="623888"/>
          <p14:tracePt t="4044" x="409575" y="623888"/>
          <p14:tracePt t="4063" x="400050" y="623888"/>
          <p14:tracePt t="4067" x="390525" y="623888"/>
          <p14:tracePt t="4072" x="381000" y="623888"/>
          <p14:tracePt t="4088" x="301625" y="604838"/>
          <p14:tracePt t="4105" x="136525" y="546100"/>
          <p14:tracePt t="77116" x="77788" y="6604000"/>
          <p14:tracePt t="77118" x="146050" y="6634163"/>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35CBB-C457-BA8A-C8E4-493C636F9B1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9086CF5-D76F-12F9-7886-FCBF9F3D493B}"/>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44E0AA70-A79C-46F6-E901-FFF6139332BF}"/>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789F7954-80EC-76DA-30B8-F6B153D12C68}"/>
              </a:ext>
            </a:extLst>
          </p:cNvPr>
          <p:cNvSpPr>
            <a:spLocks noGrp="1"/>
          </p:cNvSpPr>
          <p:nvPr>
            <p:ph idx="1"/>
          </p:nvPr>
        </p:nvSpPr>
        <p:spPr/>
        <p:txBody>
          <a:bodyPr/>
          <a:lstStyle/>
          <a:p>
            <a:pPr marL="0" lvl="0" indent="0">
              <a:buNone/>
            </a:pPr>
            <a:r>
              <a:rPr lang="en-NZ" b="1" dirty="0"/>
              <a:t>Hypotheses:</a:t>
            </a:r>
          </a:p>
          <a:p>
            <a:pPr lvl="0"/>
            <a:r>
              <a:rPr lang="en-NZ" dirty="0"/>
              <a:t>BMI differs between diabetic and non diabetic individuals</a:t>
            </a:r>
          </a:p>
          <a:p>
            <a:pPr lvl="0"/>
            <a:r>
              <a:rPr lang="en-NZ" dirty="0"/>
              <a:t>Heart disease presence differs between gender</a:t>
            </a:r>
          </a:p>
          <a:p>
            <a:pPr lvl="0"/>
            <a:r>
              <a:rPr lang="en-NZ" dirty="0"/>
              <a:t>Heart disease presence differs between smoking status</a:t>
            </a:r>
          </a:p>
          <a:p>
            <a:pPr lvl="0"/>
            <a:r>
              <a:rPr lang="en-NZ" dirty="0"/>
              <a:t>Heart disease and diabetes occur independently </a:t>
            </a:r>
          </a:p>
        </p:txBody>
      </p:sp>
    </p:spTree>
    <p:extLst>
      <p:ext uri="{BB962C8B-B14F-4D97-AF65-F5344CB8AC3E}">
        <p14:creationId xmlns:p14="http://schemas.microsoft.com/office/powerpoint/2010/main" val="3954635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45ACE-EE73-E129-D934-81D4D5EF394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8DBDC19-D779-FCA1-9C2D-623F35C1642D}"/>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911CBD92-2217-4E93-D1E4-AE86FA624568}"/>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EB22D32E-1A14-2E9D-FB31-FA61C3953589}"/>
              </a:ext>
            </a:extLst>
          </p:cNvPr>
          <p:cNvSpPr>
            <a:spLocks noGrp="1"/>
          </p:cNvSpPr>
          <p:nvPr>
            <p:ph idx="1"/>
          </p:nvPr>
        </p:nvSpPr>
        <p:spPr/>
        <p:txBody>
          <a:bodyPr>
            <a:normAutofit/>
          </a:bodyPr>
          <a:lstStyle/>
          <a:p>
            <a:pPr marL="0" indent="0">
              <a:buNone/>
            </a:pPr>
            <a:r>
              <a:rPr lang="en-NZ" sz="2400" b="1" dirty="0"/>
              <a:t>Hypothesis 1: BMI Mean differs between diabetics and non-diabetics.</a:t>
            </a:r>
          </a:p>
          <a:p>
            <a:pPr marL="0" indent="0">
              <a:buNone/>
            </a:pPr>
            <a:endParaRPr lang="en-NZ" sz="2400" dirty="0"/>
          </a:p>
          <a:p>
            <a:r>
              <a:rPr lang="en-NZ" sz="2400" b="1" dirty="0"/>
              <a:t>H₀:</a:t>
            </a:r>
            <a:r>
              <a:rPr lang="en-NZ" sz="2400" dirty="0"/>
              <a:t> The BMI mean is the same for diabetics and non-diabetics</a:t>
            </a:r>
          </a:p>
          <a:p>
            <a:r>
              <a:rPr lang="en-NZ" sz="2400" b="1" dirty="0"/>
              <a:t>H₁:</a:t>
            </a:r>
            <a:r>
              <a:rPr lang="en-NZ" sz="2400" dirty="0"/>
              <a:t> The BMI mean differs between diabetics and non-diabetics</a:t>
            </a:r>
          </a:p>
        </p:txBody>
      </p:sp>
    </p:spTree>
    <p:extLst>
      <p:ext uri="{BB962C8B-B14F-4D97-AF65-F5344CB8AC3E}">
        <p14:creationId xmlns:p14="http://schemas.microsoft.com/office/powerpoint/2010/main" val="4254268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D1EFC-B2FD-12CC-8B62-089EA8B0EC0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90E4977-2D7C-E3E8-4316-AFC8C7E89BF2}"/>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43097A61-A8BE-E6E0-D001-361550387923}"/>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5A2664C5-5F07-8C39-9289-F2177B6852F9}"/>
              </a:ext>
            </a:extLst>
          </p:cNvPr>
          <p:cNvSpPr>
            <a:spLocks noGrp="1"/>
          </p:cNvSpPr>
          <p:nvPr>
            <p:ph idx="1"/>
          </p:nvPr>
        </p:nvSpPr>
        <p:spPr/>
        <p:txBody>
          <a:bodyPr>
            <a:normAutofit/>
          </a:bodyPr>
          <a:lstStyle/>
          <a:p>
            <a:pPr marL="0" indent="0">
              <a:buNone/>
            </a:pPr>
            <a:r>
              <a:rPr lang="en-NZ" sz="2400" b="1" dirty="0"/>
              <a:t>Hypothesis 1: BMI Mean differs between diabetics and non-diabetics.</a:t>
            </a:r>
          </a:p>
          <a:p>
            <a:pPr marL="0" indent="0">
              <a:buNone/>
            </a:pPr>
            <a:endParaRPr lang="en-NZ" sz="2400" dirty="0"/>
          </a:p>
          <a:p>
            <a:r>
              <a:rPr lang="en-NZ" sz="2400" b="1" dirty="0"/>
              <a:t>H₀:</a:t>
            </a:r>
            <a:r>
              <a:rPr lang="en-NZ" sz="2400" dirty="0"/>
              <a:t> The BMI mean is the same for diabetics and non-diabetics</a:t>
            </a:r>
          </a:p>
          <a:p>
            <a:r>
              <a:rPr lang="en-NZ" sz="2400" b="1" dirty="0"/>
              <a:t>H₁:</a:t>
            </a:r>
            <a:r>
              <a:rPr lang="en-NZ" sz="2400" dirty="0"/>
              <a:t> The BMI mean differs between diabetics and non-diabetics</a:t>
            </a:r>
          </a:p>
        </p:txBody>
      </p:sp>
      <p:pic>
        <p:nvPicPr>
          <p:cNvPr id="4" name="Picture 3">
            <a:extLst>
              <a:ext uri="{FF2B5EF4-FFF2-40B4-BE49-F238E27FC236}">
                <a16:creationId xmlns:a16="http://schemas.microsoft.com/office/drawing/2014/main" id="{A96F6D1B-4783-B5DE-ED32-5EE88C0F3A1B}"/>
              </a:ext>
            </a:extLst>
          </p:cNvPr>
          <p:cNvPicPr>
            <a:picLocks noChangeAspect="1"/>
          </p:cNvPicPr>
          <p:nvPr/>
        </p:nvPicPr>
        <p:blipFill>
          <a:blip r:embed="rId3"/>
          <a:stretch>
            <a:fillRect/>
          </a:stretch>
        </p:blipFill>
        <p:spPr>
          <a:xfrm>
            <a:off x="902017" y="4001294"/>
            <a:ext cx="9450119" cy="819264"/>
          </a:xfrm>
          <a:prstGeom prst="rect">
            <a:avLst/>
          </a:prstGeom>
        </p:spPr>
      </p:pic>
    </p:spTree>
    <p:extLst>
      <p:ext uri="{BB962C8B-B14F-4D97-AF65-F5344CB8AC3E}">
        <p14:creationId xmlns:p14="http://schemas.microsoft.com/office/powerpoint/2010/main" val="3763549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36D82-BC9C-F944-6F66-54D0B12759A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EA251B6-0F30-6010-A344-0B2D02BBBA7B}"/>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10768825-A01D-BCD0-AEF1-C32916E36459}"/>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EA8DBFF1-7AC0-6508-4511-930154220365}"/>
              </a:ext>
            </a:extLst>
          </p:cNvPr>
          <p:cNvSpPr>
            <a:spLocks noGrp="1"/>
          </p:cNvSpPr>
          <p:nvPr>
            <p:ph idx="1"/>
          </p:nvPr>
        </p:nvSpPr>
        <p:spPr/>
        <p:txBody>
          <a:bodyPr>
            <a:normAutofit/>
          </a:bodyPr>
          <a:lstStyle/>
          <a:p>
            <a:pPr marL="0" indent="0">
              <a:buNone/>
            </a:pPr>
            <a:r>
              <a:rPr lang="en-NZ" sz="2400" b="1" dirty="0"/>
              <a:t>Hypothesis 1: BMI Mean differs between diabetics and non-diabetics.</a:t>
            </a:r>
          </a:p>
          <a:p>
            <a:pPr marL="0" indent="0">
              <a:buNone/>
            </a:pPr>
            <a:endParaRPr lang="en-NZ" sz="2400" dirty="0"/>
          </a:p>
          <a:p>
            <a:r>
              <a:rPr lang="en-NZ" sz="2400" b="1" dirty="0"/>
              <a:t>H₀:</a:t>
            </a:r>
            <a:r>
              <a:rPr lang="en-NZ" sz="2400" dirty="0"/>
              <a:t> The BMI mean is the same for diabetics and non-diabetics</a:t>
            </a:r>
          </a:p>
          <a:p>
            <a:r>
              <a:rPr lang="en-NZ" sz="2400" b="1" dirty="0"/>
              <a:t>H₁:</a:t>
            </a:r>
            <a:r>
              <a:rPr lang="en-NZ" sz="2400" dirty="0"/>
              <a:t> The BMI mean differs between diabetics and non-diabetics</a:t>
            </a:r>
          </a:p>
        </p:txBody>
      </p:sp>
      <p:pic>
        <p:nvPicPr>
          <p:cNvPr id="6" name="Picture 5">
            <a:extLst>
              <a:ext uri="{FF2B5EF4-FFF2-40B4-BE49-F238E27FC236}">
                <a16:creationId xmlns:a16="http://schemas.microsoft.com/office/drawing/2014/main" id="{0AB8E7E4-A007-1C94-021A-F6610CFF2B17}"/>
              </a:ext>
            </a:extLst>
          </p:cNvPr>
          <p:cNvPicPr>
            <a:picLocks noChangeAspect="1"/>
          </p:cNvPicPr>
          <p:nvPr/>
        </p:nvPicPr>
        <p:blipFill>
          <a:blip r:embed="rId3"/>
          <a:stretch>
            <a:fillRect/>
          </a:stretch>
        </p:blipFill>
        <p:spPr>
          <a:xfrm>
            <a:off x="838200" y="4133761"/>
            <a:ext cx="6563641" cy="1895740"/>
          </a:xfrm>
          <a:prstGeom prst="rect">
            <a:avLst/>
          </a:prstGeom>
        </p:spPr>
      </p:pic>
    </p:spTree>
    <p:extLst>
      <p:ext uri="{BB962C8B-B14F-4D97-AF65-F5344CB8AC3E}">
        <p14:creationId xmlns:p14="http://schemas.microsoft.com/office/powerpoint/2010/main" val="1652978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F8070-DF5E-DF96-C7B2-6220902F23C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F739781-9EB2-B0F0-90F9-6FC9D82EDACB}"/>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C1AF704F-79EF-D35E-370B-65A7EE44ACAE}"/>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C3AE7FB5-B70B-B391-9807-93C2403710BA}"/>
              </a:ext>
            </a:extLst>
          </p:cNvPr>
          <p:cNvSpPr>
            <a:spLocks noGrp="1"/>
          </p:cNvSpPr>
          <p:nvPr>
            <p:ph idx="1"/>
          </p:nvPr>
        </p:nvSpPr>
        <p:spPr/>
        <p:txBody>
          <a:bodyPr>
            <a:normAutofit/>
          </a:bodyPr>
          <a:lstStyle/>
          <a:p>
            <a:pPr marL="0" indent="0">
              <a:buNone/>
            </a:pPr>
            <a:r>
              <a:rPr lang="en-NZ" sz="2400" b="1" dirty="0"/>
              <a:t>Hypothesis 1: BMI Mean differs between diabetics and non-diabetics.</a:t>
            </a:r>
          </a:p>
          <a:p>
            <a:pPr marL="0" indent="0">
              <a:buNone/>
            </a:pPr>
            <a:endParaRPr lang="en-NZ" sz="2400" dirty="0"/>
          </a:p>
          <a:p>
            <a:r>
              <a:rPr lang="en-NZ" sz="2400" b="1" strike="sngStrike" dirty="0"/>
              <a:t>H₀:</a:t>
            </a:r>
            <a:r>
              <a:rPr lang="en-NZ" sz="2400" strike="sngStrike" dirty="0"/>
              <a:t> The BMI mean is the same for diabetics and non-diabetics</a:t>
            </a:r>
          </a:p>
          <a:p>
            <a:r>
              <a:rPr lang="en-NZ" sz="2400" b="1" dirty="0"/>
              <a:t>H₁:</a:t>
            </a:r>
            <a:r>
              <a:rPr lang="en-NZ" sz="2400" dirty="0"/>
              <a:t> The BMI mean differs between diabetics and non-diabetics</a:t>
            </a:r>
          </a:p>
        </p:txBody>
      </p:sp>
      <p:pic>
        <p:nvPicPr>
          <p:cNvPr id="6" name="Picture 5">
            <a:extLst>
              <a:ext uri="{FF2B5EF4-FFF2-40B4-BE49-F238E27FC236}">
                <a16:creationId xmlns:a16="http://schemas.microsoft.com/office/drawing/2014/main" id="{6E574537-42B9-5532-EA22-389A8AB406CA}"/>
              </a:ext>
            </a:extLst>
          </p:cNvPr>
          <p:cNvPicPr>
            <a:picLocks noChangeAspect="1"/>
          </p:cNvPicPr>
          <p:nvPr/>
        </p:nvPicPr>
        <p:blipFill>
          <a:blip r:embed="rId3"/>
          <a:stretch>
            <a:fillRect/>
          </a:stretch>
        </p:blipFill>
        <p:spPr>
          <a:xfrm>
            <a:off x="838200" y="4133761"/>
            <a:ext cx="6563641" cy="1895740"/>
          </a:xfrm>
          <a:prstGeom prst="rect">
            <a:avLst/>
          </a:prstGeom>
        </p:spPr>
      </p:pic>
    </p:spTree>
    <p:extLst>
      <p:ext uri="{BB962C8B-B14F-4D97-AF65-F5344CB8AC3E}">
        <p14:creationId xmlns:p14="http://schemas.microsoft.com/office/powerpoint/2010/main" val="2384798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6BA83-CDFB-352B-31CA-84A208A0563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ED0E91B-EED5-3CDB-85BB-C7D8E506ED1F}"/>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79B79B9D-20B2-2E9F-5429-9A6E6E5A267F}"/>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BBC6E8B2-CCB6-81D1-9F2C-B28E7517946D}"/>
              </a:ext>
            </a:extLst>
          </p:cNvPr>
          <p:cNvSpPr>
            <a:spLocks noGrp="1"/>
          </p:cNvSpPr>
          <p:nvPr>
            <p:ph idx="1"/>
          </p:nvPr>
        </p:nvSpPr>
        <p:spPr/>
        <p:txBody>
          <a:bodyPr/>
          <a:lstStyle/>
          <a:p>
            <a:pPr marL="0" indent="0">
              <a:buNone/>
            </a:pPr>
            <a:r>
              <a:rPr lang="en-NZ" sz="2400" b="1" dirty="0"/>
              <a:t>Hypothesis 2: Proportion of heart disease cases differs between genders.</a:t>
            </a:r>
          </a:p>
          <a:p>
            <a:pPr marL="0" indent="0">
              <a:buNone/>
            </a:pPr>
            <a:endParaRPr lang="en-NZ" sz="2000" dirty="0"/>
          </a:p>
          <a:p>
            <a:r>
              <a:rPr lang="en-NZ" sz="2400" b="1" dirty="0"/>
              <a:t>H₀:</a:t>
            </a:r>
            <a:r>
              <a:rPr lang="en-NZ" sz="2400" dirty="0"/>
              <a:t> The proportion of heart disease cases is the same across genders</a:t>
            </a:r>
          </a:p>
          <a:p>
            <a:r>
              <a:rPr lang="en-NZ" sz="2400" b="1" dirty="0"/>
              <a:t>H₁:</a:t>
            </a:r>
            <a:r>
              <a:rPr lang="en-NZ" sz="2400" dirty="0"/>
              <a:t> The proportion of heart disease cases differs between genders.</a:t>
            </a:r>
          </a:p>
        </p:txBody>
      </p:sp>
    </p:spTree>
    <p:extLst>
      <p:ext uri="{BB962C8B-B14F-4D97-AF65-F5344CB8AC3E}">
        <p14:creationId xmlns:p14="http://schemas.microsoft.com/office/powerpoint/2010/main" val="1597953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5BAFA-F4C8-C009-CBAD-054596C55CB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1F746DC-E406-4EE6-12FC-78E5F07CE94B}"/>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D3025701-17BC-A5B3-F7AE-2FC5ABB11CB3}"/>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8E032093-9A8A-4173-0E84-2795F6A67224}"/>
              </a:ext>
            </a:extLst>
          </p:cNvPr>
          <p:cNvSpPr>
            <a:spLocks noGrp="1"/>
          </p:cNvSpPr>
          <p:nvPr>
            <p:ph idx="1"/>
          </p:nvPr>
        </p:nvSpPr>
        <p:spPr/>
        <p:txBody>
          <a:bodyPr/>
          <a:lstStyle/>
          <a:p>
            <a:pPr marL="0" indent="0">
              <a:buNone/>
            </a:pPr>
            <a:r>
              <a:rPr lang="en-NZ" sz="2400" b="1" dirty="0"/>
              <a:t>Hypothesis 2: Proportion of heart disease cases differs between genders.</a:t>
            </a:r>
          </a:p>
          <a:p>
            <a:pPr marL="0" indent="0">
              <a:buNone/>
            </a:pPr>
            <a:endParaRPr lang="en-NZ" sz="2000" dirty="0"/>
          </a:p>
          <a:p>
            <a:r>
              <a:rPr lang="en-NZ" sz="2400" b="1" dirty="0"/>
              <a:t>H₀:</a:t>
            </a:r>
            <a:r>
              <a:rPr lang="en-NZ" sz="2400" dirty="0"/>
              <a:t> The proportion of heart disease cases is the same across genders</a:t>
            </a:r>
          </a:p>
          <a:p>
            <a:r>
              <a:rPr lang="en-NZ" sz="2400" b="1" dirty="0"/>
              <a:t>H₁:</a:t>
            </a:r>
            <a:r>
              <a:rPr lang="en-NZ" sz="2400" dirty="0"/>
              <a:t> The proportion of heart disease cases differs between genders.</a:t>
            </a:r>
          </a:p>
        </p:txBody>
      </p:sp>
      <p:pic>
        <p:nvPicPr>
          <p:cNvPr id="4" name="Picture 3">
            <a:extLst>
              <a:ext uri="{FF2B5EF4-FFF2-40B4-BE49-F238E27FC236}">
                <a16:creationId xmlns:a16="http://schemas.microsoft.com/office/drawing/2014/main" id="{27FDD133-3F93-987D-5060-69B9691462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4202629"/>
            <a:ext cx="2711704" cy="1401216"/>
          </a:xfrm>
          <a:prstGeom prst="rect">
            <a:avLst/>
          </a:prstGeom>
        </p:spPr>
      </p:pic>
    </p:spTree>
    <p:extLst>
      <p:ext uri="{BB962C8B-B14F-4D97-AF65-F5344CB8AC3E}">
        <p14:creationId xmlns:p14="http://schemas.microsoft.com/office/powerpoint/2010/main" val="261732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28788-A9CC-B323-EDC7-4DA55F69B77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B91FD1E-BB81-DC08-587F-1C22BF82BDDE}"/>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1CD81B1F-FD87-6213-0822-21B718F9962F}"/>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AB5AD172-6C22-F1F2-B6D4-73BD0758E140}"/>
              </a:ext>
            </a:extLst>
          </p:cNvPr>
          <p:cNvSpPr>
            <a:spLocks noGrp="1"/>
          </p:cNvSpPr>
          <p:nvPr>
            <p:ph idx="1"/>
          </p:nvPr>
        </p:nvSpPr>
        <p:spPr/>
        <p:txBody>
          <a:bodyPr/>
          <a:lstStyle/>
          <a:p>
            <a:pPr marL="0" indent="0">
              <a:buNone/>
            </a:pPr>
            <a:r>
              <a:rPr lang="en-NZ" sz="2400" b="1" dirty="0"/>
              <a:t>Hypothesis 2: Proportion of heart disease cases differs between genders.</a:t>
            </a:r>
          </a:p>
          <a:p>
            <a:pPr marL="0" indent="0">
              <a:buNone/>
            </a:pPr>
            <a:endParaRPr lang="en-NZ" sz="2000" dirty="0"/>
          </a:p>
          <a:p>
            <a:r>
              <a:rPr lang="en-NZ" sz="2400" b="1" dirty="0"/>
              <a:t>H₀:</a:t>
            </a:r>
            <a:r>
              <a:rPr lang="en-NZ" sz="2400" dirty="0"/>
              <a:t> The proportion of heart disease cases is the same across genders</a:t>
            </a:r>
          </a:p>
          <a:p>
            <a:r>
              <a:rPr lang="en-NZ" sz="2400" b="1" dirty="0"/>
              <a:t>H₁:</a:t>
            </a:r>
            <a:r>
              <a:rPr lang="en-NZ" sz="2400" dirty="0"/>
              <a:t> The proportion of heart disease cases differs between genders.</a:t>
            </a:r>
          </a:p>
        </p:txBody>
      </p:sp>
      <p:pic>
        <p:nvPicPr>
          <p:cNvPr id="4" name="Picture 3">
            <a:extLst>
              <a:ext uri="{FF2B5EF4-FFF2-40B4-BE49-F238E27FC236}">
                <a16:creationId xmlns:a16="http://schemas.microsoft.com/office/drawing/2014/main" id="{E33CAEC9-FFFC-0F21-CF86-D6FD43E21741}"/>
              </a:ext>
            </a:extLst>
          </p:cNvPr>
          <p:cNvPicPr>
            <a:picLocks noChangeAspect="1"/>
          </p:cNvPicPr>
          <p:nvPr/>
        </p:nvPicPr>
        <p:blipFill>
          <a:blip r:embed="rId3"/>
          <a:stretch>
            <a:fillRect/>
          </a:stretch>
        </p:blipFill>
        <p:spPr>
          <a:xfrm>
            <a:off x="838200" y="4281128"/>
            <a:ext cx="7859539" cy="1087825"/>
          </a:xfrm>
          <a:prstGeom prst="rect">
            <a:avLst/>
          </a:prstGeom>
        </p:spPr>
      </p:pic>
    </p:spTree>
    <p:extLst>
      <p:ext uri="{BB962C8B-B14F-4D97-AF65-F5344CB8AC3E}">
        <p14:creationId xmlns:p14="http://schemas.microsoft.com/office/powerpoint/2010/main" val="1213345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13F9C-F227-1245-82D2-3D833D972B3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917330-DF50-EA37-16FC-9F6ED4B4EA02}"/>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C55422B5-9752-44CF-3117-3FE6D9510429}"/>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8B8BE867-F228-1D10-1E61-87F11B27A459}"/>
              </a:ext>
            </a:extLst>
          </p:cNvPr>
          <p:cNvSpPr>
            <a:spLocks noGrp="1"/>
          </p:cNvSpPr>
          <p:nvPr>
            <p:ph idx="1"/>
          </p:nvPr>
        </p:nvSpPr>
        <p:spPr/>
        <p:txBody>
          <a:bodyPr/>
          <a:lstStyle/>
          <a:p>
            <a:pPr marL="0" indent="0">
              <a:buNone/>
            </a:pPr>
            <a:r>
              <a:rPr lang="en-NZ" sz="2400" b="1" dirty="0"/>
              <a:t>Hypothesis 2: Proportion of heart disease cases differs between genders.</a:t>
            </a:r>
          </a:p>
          <a:p>
            <a:pPr marL="0" indent="0">
              <a:buNone/>
            </a:pPr>
            <a:endParaRPr lang="en-NZ" sz="2000" dirty="0"/>
          </a:p>
          <a:p>
            <a:r>
              <a:rPr lang="en-NZ" sz="2400" b="1" strike="sngStrike" dirty="0"/>
              <a:t>H₀:</a:t>
            </a:r>
            <a:r>
              <a:rPr lang="en-NZ" sz="2400" strike="sngStrike" dirty="0"/>
              <a:t> The proportion of heart disease cases is the same across genders</a:t>
            </a:r>
          </a:p>
          <a:p>
            <a:r>
              <a:rPr lang="en-NZ" sz="2400" b="1" dirty="0"/>
              <a:t>H₁:</a:t>
            </a:r>
            <a:r>
              <a:rPr lang="en-NZ" sz="2400" dirty="0"/>
              <a:t> The proportion of heart disease cases differs between genders.</a:t>
            </a:r>
          </a:p>
        </p:txBody>
      </p:sp>
      <p:pic>
        <p:nvPicPr>
          <p:cNvPr id="3" name="Picture 2">
            <a:extLst>
              <a:ext uri="{FF2B5EF4-FFF2-40B4-BE49-F238E27FC236}">
                <a16:creationId xmlns:a16="http://schemas.microsoft.com/office/drawing/2014/main" id="{8CFE1B04-4BFA-7DAE-0100-77D02EDC3E2B}"/>
              </a:ext>
            </a:extLst>
          </p:cNvPr>
          <p:cNvPicPr>
            <a:picLocks noChangeAspect="1"/>
          </p:cNvPicPr>
          <p:nvPr/>
        </p:nvPicPr>
        <p:blipFill>
          <a:blip r:embed="rId3"/>
          <a:stretch>
            <a:fillRect/>
          </a:stretch>
        </p:blipFill>
        <p:spPr>
          <a:xfrm>
            <a:off x="838200" y="4281128"/>
            <a:ext cx="7859539" cy="1087825"/>
          </a:xfrm>
          <a:prstGeom prst="rect">
            <a:avLst/>
          </a:prstGeom>
        </p:spPr>
      </p:pic>
    </p:spTree>
    <p:extLst>
      <p:ext uri="{BB962C8B-B14F-4D97-AF65-F5344CB8AC3E}">
        <p14:creationId xmlns:p14="http://schemas.microsoft.com/office/powerpoint/2010/main" val="1466550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82A7F-154E-BF24-C717-16C8A66F8BB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761E820-86E8-5807-E753-2C6F1A2FC9CC}"/>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F6F2B107-3D45-E1F0-21B1-1AE884510D89}"/>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0265135E-FE11-8B22-12C9-92CC37CEC258}"/>
              </a:ext>
            </a:extLst>
          </p:cNvPr>
          <p:cNvSpPr>
            <a:spLocks noGrp="1"/>
          </p:cNvSpPr>
          <p:nvPr>
            <p:ph idx="1"/>
          </p:nvPr>
        </p:nvSpPr>
        <p:spPr/>
        <p:txBody>
          <a:bodyPr/>
          <a:lstStyle/>
          <a:p>
            <a:pPr marL="0" indent="0">
              <a:buNone/>
            </a:pPr>
            <a:r>
              <a:rPr lang="en-NZ" sz="2400" b="1" dirty="0"/>
              <a:t>Hypothesis 3: Proportion of heart disease cases differs between smoking histories.</a:t>
            </a:r>
            <a:endParaRPr lang="en-NZ" sz="2400" dirty="0"/>
          </a:p>
          <a:p>
            <a:r>
              <a:rPr lang="en-NZ" sz="2400" b="1" dirty="0"/>
              <a:t>H₀:</a:t>
            </a:r>
            <a:r>
              <a:rPr lang="en-NZ" sz="2400" dirty="0"/>
              <a:t> The proportion of heart disease cases is the same across smoking histories</a:t>
            </a:r>
          </a:p>
          <a:p>
            <a:r>
              <a:rPr lang="en-NZ" sz="2400" b="1" dirty="0"/>
              <a:t>H₁:</a:t>
            </a:r>
            <a:r>
              <a:rPr lang="en-NZ" sz="2400" dirty="0"/>
              <a:t> The proportion of heart disease cases differs between smoking histories.</a:t>
            </a:r>
          </a:p>
        </p:txBody>
      </p:sp>
    </p:spTree>
    <p:extLst>
      <p:ext uri="{BB962C8B-B14F-4D97-AF65-F5344CB8AC3E}">
        <p14:creationId xmlns:p14="http://schemas.microsoft.com/office/powerpoint/2010/main" val="1958491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1A7FC-7B02-658E-1DC2-93AC92A2BEF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BED87D8-1650-E8A1-8924-C2D485FBB046}"/>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84C3638D-D7A1-AFC4-FE0E-BF669F17D5C3}"/>
              </a:ext>
            </a:extLst>
          </p:cNvPr>
          <p:cNvSpPr>
            <a:spLocks noGrp="1"/>
          </p:cNvSpPr>
          <p:nvPr>
            <p:ph type="title"/>
          </p:nvPr>
        </p:nvSpPr>
        <p:spPr/>
        <p:txBody>
          <a:bodyPr/>
          <a:lstStyle/>
          <a:p>
            <a:r>
              <a:rPr lang="en-NZ" dirty="0">
                <a:latin typeface="Britannic Bold" panose="020B0903060703020204" pitchFamily="34" charset="0"/>
              </a:rPr>
              <a:t>Dataset source and description</a:t>
            </a:r>
          </a:p>
        </p:txBody>
      </p:sp>
      <p:sp>
        <p:nvSpPr>
          <p:cNvPr id="3" name="Content Placeholder 2">
            <a:extLst>
              <a:ext uri="{FF2B5EF4-FFF2-40B4-BE49-F238E27FC236}">
                <a16:creationId xmlns:a16="http://schemas.microsoft.com/office/drawing/2014/main" id="{2B031205-D43B-31C6-95E3-A1E70B90E136}"/>
              </a:ext>
            </a:extLst>
          </p:cNvPr>
          <p:cNvSpPr>
            <a:spLocks noGrp="1"/>
          </p:cNvSpPr>
          <p:nvPr>
            <p:ph idx="1"/>
          </p:nvPr>
        </p:nvSpPr>
        <p:spPr/>
        <p:txBody>
          <a:bodyPr>
            <a:normAutofit/>
          </a:bodyPr>
          <a:lstStyle/>
          <a:p>
            <a:pPr lvl="0"/>
            <a:r>
              <a:rPr lang="en-NZ" dirty="0"/>
              <a:t>Tidiness? </a:t>
            </a:r>
          </a:p>
          <a:p>
            <a:pPr lvl="0"/>
            <a:r>
              <a:rPr lang="en-NZ" dirty="0"/>
              <a:t>Statistical Measures?</a:t>
            </a:r>
          </a:p>
          <a:p>
            <a:pPr lvl="0"/>
            <a:r>
              <a:rPr lang="en-NZ" dirty="0"/>
              <a:t>Authenticity?</a:t>
            </a:r>
          </a:p>
        </p:txBody>
      </p:sp>
      <p:pic>
        <p:nvPicPr>
          <p:cNvPr id="6" name="Audio 5">
            <a:hlinkClick r:id="" action="ppaction://media"/>
            <a:extLst>
              <a:ext uri="{FF2B5EF4-FFF2-40B4-BE49-F238E27FC236}">
                <a16:creationId xmlns:a16="http://schemas.microsoft.com/office/drawing/2014/main" id="{AD4536DA-0A58-BC95-D677-588ECC3826B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752818"/>
      </p:ext>
    </p:extLst>
  </p:cSld>
  <p:clrMapOvr>
    <a:masterClrMapping/>
  </p:clrMapOvr>
  <mc:AlternateContent xmlns:mc="http://schemas.openxmlformats.org/markup-compatibility/2006">
    <mc:Choice xmlns:p14="http://schemas.microsoft.com/office/powerpoint/2010/main" Requires="p14">
      <p:transition spd="slow" p14:dur="2000" advTm="38351"/>
    </mc:Choice>
    <mc:Fallback>
      <p:transition spd="slow" advTm="38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7252" x="282575" y="1905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0C4AB-EDFA-673D-EC85-963167B8BB5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C88A5F0-A7DF-CEE7-7737-1621C86B158E}"/>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3838AD8B-86F7-B930-EA08-3F546C0EC149}"/>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FEFAB984-FE02-26F1-1843-D3480E58B2BE}"/>
              </a:ext>
            </a:extLst>
          </p:cNvPr>
          <p:cNvSpPr>
            <a:spLocks noGrp="1"/>
          </p:cNvSpPr>
          <p:nvPr>
            <p:ph idx="1"/>
          </p:nvPr>
        </p:nvSpPr>
        <p:spPr/>
        <p:txBody>
          <a:bodyPr/>
          <a:lstStyle/>
          <a:p>
            <a:pPr marL="0" indent="0">
              <a:buNone/>
            </a:pPr>
            <a:r>
              <a:rPr lang="en-NZ" sz="2400" b="1" dirty="0"/>
              <a:t>Hypothesis 3: Proportion of heart disease cases differs between smoking histories.</a:t>
            </a:r>
            <a:endParaRPr lang="en-NZ" sz="2400" dirty="0"/>
          </a:p>
          <a:p>
            <a:r>
              <a:rPr lang="en-NZ" sz="2400" b="1" dirty="0"/>
              <a:t>H₀:</a:t>
            </a:r>
            <a:r>
              <a:rPr lang="en-NZ" sz="2400" dirty="0"/>
              <a:t> The proportion of heart disease cases is the same across smoking histories</a:t>
            </a:r>
          </a:p>
          <a:p>
            <a:r>
              <a:rPr lang="en-NZ" sz="2400" b="1" dirty="0"/>
              <a:t>H₁:</a:t>
            </a:r>
            <a:r>
              <a:rPr lang="en-NZ" sz="2400" dirty="0"/>
              <a:t> The proportion of heart disease cases differs between smoking histories.</a:t>
            </a:r>
          </a:p>
        </p:txBody>
      </p:sp>
      <p:pic>
        <p:nvPicPr>
          <p:cNvPr id="6" name="Picture 5">
            <a:extLst>
              <a:ext uri="{FF2B5EF4-FFF2-40B4-BE49-F238E27FC236}">
                <a16:creationId xmlns:a16="http://schemas.microsoft.com/office/drawing/2014/main" id="{14EB1276-39B4-2C45-1621-10EA17266509}"/>
              </a:ext>
            </a:extLst>
          </p:cNvPr>
          <p:cNvPicPr>
            <a:picLocks noChangeAspect="1"/>
          </p:cNvPicPr>
          <p:nvPr/>
        </p:nvPicPr>
        <p:blipFill>
          <a:blip r:embed="rId3"/>
          <a:stretch>
            <a:fillRect/>
          </a:stretch>
        </p:blipFill>
        <p:spPr>
          <a:xfrm>
            <a:off x="838200" y="3914913"/>
            <a:ext cx="3020736" cy="2768131"/>
          </a:xfrm>
          <a:prstGeom prst="rect">
            <a:avLst/>
          </a:prstGeom>
        </p:spPr>
      </p:pic>
    </p:spTree>
    <p:extLst>
      <p:ext uri="{BB962C8B-B14F-4D97-AF65-F5344CB8AC3E}">
        <p14:creationId xmlns:p14="http://schemas.microsoft.com/office/powerpoint/2010/main" val="2400922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B3F30-D242-C31F-80FF-0C767FB2F7C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B1F90C8-429B-C541-E120-7347FD799ACD}"/>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68FA4C59-188A-6334-5A10-CD6E978C0975}"/>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96BF979D-0E27-849B-9DCF-7502F56FC7A5}"/>
              </a:ext>
            </a:extLst>
          </p:cNvPr>
          <p:cNvSpPr>
            <a:spLocks noGrp="1"/>
          </p:cNvSpPr>
          <p:nvPr>
            <p:ph idx="1"/>
          </p:nvPr>
        </p:nvSpPr>
        <p:spPr/>
        <p:txBody>
          <a:bodyPr/>
          <a:lstStyle/>
          <a:p>
            <a:pPr marL="0" indent="0">
              <a:buNone/>
            </a:pPr>
            <a:r>
              <a:rPr lang="en-NZ" sz="2400" b="1" dirty="0"/>
              <a:t>Hypothesis 3: Proportion of heart disease cases differs between smoking histories.</a:t>
            </a:r>
            <a:endParaRPr lang="en-NZ" sz="2400" dirty="0"/>
          </a:p>
          <a:p>
            <a:r>
              <a:rPr lang="en-NZ" sz="2400" b="1" dirty="0"/>
              <a:t>H₀:</a:t>
            </a:r>
            <a:r>
              <a:rPr lang="en-NZ" sz="2400" dirty="0"/>
              <a:t> The proportion of heart disease cases is the same across smoking histories</a:t>
            </a:r>
          </a:p>
          <a:p>
            <a:r>
              <a:rPr lang="en-NZ" sz="2400" b="1" dirty="0"/>
              <a:t>H₁:</a:t>
            </a:r>
            <a:r>
              <a:rPr lang="en-NZ" sz="2400" dirty="0"/>
              <a:t> The proportion of heart disease cases differs between smoking histories.</a:t>
            </a:r>
          </a:p>
        </p:txBody>
      </p:sp>
      <p:pic>
        <p:nvPicPr>
          <p:cNvPr id="4" name="Picture 3">
            <a:extLst>
              <a:ext uri="{FF2B5EF4-FFF2-40B4-BE49-F238E27FC236}">
                <a16:creationId xmlns:a16="http://schemas.microsoft.com/office/drawing/2014/main" id="{D5B8DE61-A516-EB5E-4BA8-4A615A1AFA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4247572"/>
            <a:ext cx="5170523" cy="1087825"/>
          </a:xfrm>
          <a:prstGeom prst="rect">
            <a:avLst/>
          </a:prstGeom>
        </p:spPr>
      </p:pic>
    </p:spTree>
    <p:extLst>
      <p:ext uri="{BB962C8B-B14F-4D97-AF65-F5344CB8AC3E}">
        <p14:creationId xmlns:p14="http://schemas.microsoft.com/office/powerpoint/2010/main" val="3909966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25ABF-7A78-F2E2-CE9F-DE8DB642FD7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D283E84-B439-B637-68C1-E57FE4DAFEB1}"/>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DB85B0A9-500C-D08B-6BF5-A6C680913300}"/>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BAE843BB-AF53-C1C6-0A2A-99A89C01691E}"/>
              </a:ext>
            </a:extLst>
          </p:cNvPr>
          <p:cNvSpPr>
            <a:spLocks noGrp="1"/>
          </p:cNvSpPr>
          <p:nvPr>
            <p:ph idx="1"/>
          </p:nvPr>
        </p:nvSpPr>
        <p:spPr/>
        <p:txBody>
          <a:bodyPr/>
          <a:lstStyle/>
          <a:p>
            <a:pPr marL="0" indent="0">
              <a:buNone/>
            </a:pPr>
            <a:r>
              <a:rPr lang="en-NZ" sz="2400" b="1" dirty="0"/>
              <a:t>Hypothesis 3: Proportion of heart disease cases differs between smoking histories.</a:t>
            </a:r>
            <a:endParaRPr lang="en-NZ" sz="2400" dirty="0"/>
          </a:p>
          <a:p>
            <a:r>
              <a:rPr lang="en-NZ" sz="2400" b="1" strike="sngStrike" dirty="0"/>
              <a:t>H₀:</a:t>
            </a:r>
            <a:r>
              <a:rPr lang="en-NZ" sz="2400" strike="sngStrike" dirty="0"/>
              <a:t> The proportion of heart disease cases is the same across smoking histories</a:t>
            </a:r>
          </a:p>
          <a:p>
            <a:r>
              <a:rPr lang="en-NZ" sz="2400" b="1" dirty="0"/>
              <a:t>H₁:</a:t>
            </a:r>
            <a:r>
              <a:rPr lang="en-NZ" sz="2400" dirty="0"/>
              <a:t> The proportion of heart disease cases differs between smoking histories.</a:t>
            </a:r>
          </a:p>
        </p:txBody>
      </p:sp>
      <p:pic>
        <p:nvPicPr>
          <p:cNvPr id="4" name="Picture 3">
            <a:extLst>
              <a:ext uri="{FF2B5EF4-FFF2-40B4-BE49-F238E27FC236}">
                <a16:creationId xmlns:a16="http://schemas.microsoft.com/office/drawing/2014/main" id="{2F853513-1054-9DB1-FFCA-A34ECF614C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4247572"/>
            <a:ext cx="5170523" cy="1087825"/>
          </a:xfrm>
          <a:prstGeom prst="rect">
            <a:avLst/>
          </a:prstGeom>
        </p:spPr>
      </p:pic>
    </p:spTree>
    <p:extLst>
      <p:ext uri="{BB962C8B-B14F-4D97-AF65-F5344CB8AC3E}">
        <p14:creationId xmlns:p14="http://schemas.microsoft.com/office/powerpoint/2010/main" val="132254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1AF77-22CA-D103-EE96-DD5D5475AFD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8A4481A-8C76-C0F3-7D42-FAC1DC2511F9}"/>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985DBAF2-D986-89BB-1516-0E3648C508C8}"/>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8F079E9C-978E-8A1D-2B49-AEAE2240BA3A}"/>
              </a:ext>
            </a:extLst>
          </p:cNvPr>
          <p:cNvSpPr>
            <a:spLocks noGrp="1"/>
          </p:cNvSpPr>
          <p:nvPr>
            <p:ph idx="1"/>
          </p:nvPr>
        </p:nvSpPr>
        <p:spPr/>
        <p:txBody>
          <a:bodyPr/>
          <a:lstStyle/>
          <a:p>
            <a:pPr marL="0" indent="0">
              <a:buNone/>
            </a:pPr>
            <a:r>
              <a:rPr lang="en-NZ" sz="2400" b="1" dirty="0"/>
              <a:t>Hypothesis 4: Heart disease and diabetes are independent conditions</a:t>
            </a:r>
          </a:p>
          <a:p>
            <a:r>
              <a:rPr lang="en-NZ" sz="2400" b="1" dirty="0"/>
              <a:t>H₀:</a:t>
            </a:r>
            <a:r>
              <a:rPr lang="en-NZ" sz="2400" dirty="0"/>
              <a:t> Heart disease and diabetes are independent conditions</a:t>
            </a:r>
          </a:p>
          <a:p>
            <a:r>
              <a:rPr lang="en-NZ" sz="2400" b="1" dirty="0"/>
              <a:t>H₁:</a:t>
            </a:r>
            <a:r>
              <a:rPr lang="en-NZ" sz="2400" dirty="0"/>
              <a:t> Heart disease and diabetes are not independent</a:t>
            </a:r>
          </a:p>
        </p:txBody>
      </p:sp>
    </p:spTree>
    <p:extLst>
      <p:ext uri="{BB962C8B-B14F-4D97-AF65-F5344CB8AC3E}">
        <p14:creationId xmlns:p14="http://schemas.microsoft.com/office/powerpoint/2010/main" val="823554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7686-7367-D58A-9CCA-CAD2AD2E04A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6BD5DAB-1432-E8B0-CE37-1F289579F50E}"/>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5F8CB17B-E133-2CBF-2EC3-7E37F395E01B}"/>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55C0ACBA-68AB-BB0B-9193-BEFAD700673D}"/>
              </a:ext>
            </a:extLst>
          </p:cNvPr>
          <p:cNvSpPr>
            <a:spLocks noGrp="1"/>
          </p:cNvSpPr>
          <p:nvPr>
            <p:ph idx="1"/>
          </p:nvPr>
        </p:nvSpPr>
        <p:spPr/>
        <p:txBody>
          <a:bodyPr/>
          <a:lstStyle/>
          <a:p>
            <a:pPr marL="0" indent="0">
              <a:buNone/>
            </a:pPr>
            <a:r>
              <a:rPr lang="en-NZ" sz="2400" b="1" dirty="0"/>
              <a:t>Hypothesis 4: Heart disease and diabetes are independent conditions</a:t>
            </a:r>
          </a:p>
          <a:p>
            <a:r>
              <a:rPr lang="en-NZ" sz="2400" b="1" dirty="0"/>
              <a:t>H₀:</a:t>
            </a:r>
            <a:r>
              <a:rPr lang="en-NZ" sz="2400" dirty="0"/>
              <a:t> Heart disease and diabetes are independent conditions</a:t>
            </a:r>
          </a:p>
          <a:p>
            <a:r>
              <a:rPr lang="en-NZ" sz="2400" b="1" dirty="0"/>
              <a:t>H₁:</a:t>
            </a:r>
            <a:r>
              <a:rPr lang="en-NZ" sz="2400" dirty="0"/>
              <a:t> Heart disease and diabetes are not independent</a:t>
            </a:r>
          </a:p>
        </p:txBody>
      </p:sp>
      <p:pic>
        <p:nvPicPr>
          <p:cNvPr id="6" name="Picture 5">
            <a:extLst>
              <a:ext uri="{FF2B5EF4-FFF2-40B4-BE49-F238E27FC236}">
                <a16:creationId xmlns:a16="http://schemas.microsoft.com/office/drawing/2014/main" id="{3909FE19-776D-C3B6-5831-10EC9656AC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3855417"/>
            <a:ext cx="3020736" cy="1930779"/>
          </a:xfrm>
          <a:prstGeom prst="rect">
            <a:avLst/>
          </a:prstGeom>
        </p:spPr>
      </p:pic>
    </p:spTree>
    <p:extLst>
      <p:ext uri="{BB962C8B-B14F-4D97-AF65-F5344CB8AC3E}">
        <p14:creationId xmlns:p14="http://schemas.microsoft.com/office/powerpoint/2010/main" val="1618872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7E681-048A-BB03-375E-D8C48780E1C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349F7F5-E1B2-3A3D-93A9-59BFAFD8F795}"/>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B02373A0-A4FB-17EC-43A6-71B2AE973A18}"/>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65D0E171-38E1-8119-3099-2F07E5E35CDD}"/>
              </a:ext>
            </a:extLst>
          </p:cNvPr>
          <p:cNvSpPr>
            <a:spLocks noGrp="1"/>
          </p:cNvSpPr>
          <p:nvPr>
            <p:ph idx="1"/>
          </p:nvPr>
        </p:nvSpPr>
        <p:spPr/>
        <p:txBody>
          <a:bodyPr/>
          <a:lstStyle/>
          <a:p>
            <a:pPr marL="0" indent="0">
              <a:buNone/>
            </a:pPr>
            <a:r>
              <a:rPr lang="en-NZ" sz="2400" b="1" dirty="0"/>
              <a:t>Hypothesis 4: Heart disease and diabetes are independent conditions</a:t>
            </a:r>
          </a:p>
          <a:p>
            <a:r>
              <a:rPr lang="en-NZ" sz="2400" b="1" dirty="0"/>
              <a:t>H₀:</a:t>
            </a:r>
            <a:r>
              <a:rPr lang="en-NZ" sz="2400" dirty="0"/>
              <a:t> Heart disease and diabetes are independent conditions</a:t>
            </a:r>
          </a:p>
          <a:p>
            <a:r>
              <a:rPr lang="en-NZ" sz="2400" b="1" dirty="0"/>
              <a:t>H₁:</a:t>
            </a:r>
            <a:r>
              <a:rPr lang="en-NZ" sz="2400" dirty="0"/>
              <a:t> Heart disease and diabetes are not independent</a:t>
            </a:r>
          </a:p>
        </p:txBody>
      </p:sp>
      <p:pic>
        <p:nvPicPr>
          <p:cNvPr id="4" name="Picture 3">
            <a:extLst>
              <a:ext uri="{FF2B5EF4-FFF2-40B4-BE49-F238E27FC236}">
                <a16:creationId xmlns:a16="http://schemas.microsoft.com/office/drawing/2014/main" id="{DC2774FA-1F35-6F8B-D971-46B192BE9D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4077050"/>
            <a:ext cx="7603939" cy="1082459"/>
          </a:xfrm>
          <a:prstGeom prst="rect">
            <a:avLst/>
          </a:prstGeom>
        </p:spPr>
      </p:pic>
    </p:spTree>
    <p:extLst>
      <p:ext uri="{BB962C8B-B14F-4D97-AF65-F5344CB8AC3E}">
        <p14:creationId xmlns:p14="http://schemas.microsoft.com/office/powerpoint/2010/main" val="743846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B0D62-6378-5A54-B028-AC4F69B116F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38DF6BA-31B9-57CF-3909-9F1D9CF5C4B1}"/>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18374FC2-FF31-05AA-A3FC-7617FA9AEDBB}"/>
              </a:ext>
            </a:extLst>
          </p:cNvPr>
          <p:cNvSpPr>
            <a:spLocks noGrp="1"/>
          </p:cNvSpPr>
          <p:nvPr>
            <p:ph type="title"/>
          </p:nvPr>
        </p:nvSpPr>
        <p:spPr/>
        <p:txBody>
          <a:bodyPr/>
          <a:lstStyle/>
          <a:p>
            <a:r>
              <a:rPr lang="en-NZ" dirty="0">
                <a:latin typeface="Britannic Bold" panose="020B0903060703020204" pitchFamily="34" charset="0"/>
              </a:rPr>
              <a:t>Hypothesis Testing</a:t>
            </a:r>
          </a:p>
        </p:txBody>
      </p:sp>
      <p:sp>
        <p:nvSpPr>
          <p:cNvPr id="7" name="Content Placeholder 6">
            <a:extLst>
              <a:ext uri="{FF2B5EF4-FFF2-40B4-BE49-F238E27FC236}">
                <a16:creationId xmlns:a16="http://schemas.microsoft.com/office/drawing/2014/main" id="{97D90453-4740-E0CA-DD23-67737C041591}"/>
              </a:ext>
            </a:extLst>
          </p:cNvPr>
          <p:cNvSpPr>
            <a:spLocks noGrp="1"/>
          </p:cNvSpPr>
          <p:nvPr>
            <p:ph idx="1"/>
          </p:nvPr>
        </p:nvSpPr>
        <p:spPr/>
        <p:txBody>
          <a:bodyPr/>
          <a:lstStyle/>
          <a:p>
            <a:pPr marL="0" indent="0">
              <a:buNone/>
            </a:pPr>
            <a:r>
              <a:rPr lang="en-NZ" sz="2400" b="1" dirty="0"/>
              <a:t>Hypothesis 4: Heart disease and diabetes are independent conditions</a:t>
            </a:r>
          </a:p>
          <a:p>
            <a:r>
              <a:rPr lang="en-NZ" sz="2400" b="1" strike="sngStrike" dirty="0"/>
              <a:t>H₀:</a:t>
            </a:r>
            <a:r>
              <a:rPr lang="en-NZ" sz="2400" strike="sngStrike" dirty="0"/>
              <a:t> Heart disease and diabetes are independent conditions</a:t>
            </a:r>
          </a:p>
          <a:p>
            <a:r>
              <a:rPr lang="en-NZ" sz="2400" b="1" dirty="0"/>
              <a:t>H₁:</a:t>
            </a:r>
            <a:r>
              <a:rPr lang="en-NZ" sz="2400" dirty="0"/>
              <a:t> Heart disease and diabetes are not independent</a:t>
            </a:r>
          </a:p>
        </p:txBody>
      </p:sp>
      <p:pic>
        <p:nvPicPr>
          <p:cNvPr id="3" name="Picture 2">
            <a:extLst>
              <a:ext uri="{FF2B5EF4-FFF2-40B4-BE49-F238E27FC236}">
                <a16:creationId xmlns:a16="http://schemas.microsoft.com/office/drawing/2014/main" id="{3EB1215B-DC78-4042-963E-01EE7CB434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4077050"/>
            <a:ext cx="7603939" cy="1082459"/>
          </a:xfrm>
          <a:prstGeom prst="rect">
            <a:avLst/>
          </a:prstGeom>
        </p:spPr>
      </p:pic>
    </p:spTree>
    <p:extLst>
      <p:ext uri="{BB962C8B-B14F-4D97-AF65-F5344CB8AC3E}">
        <p14:creationId xmlns:p14="http://schemas.microsoft.com/office/powerpoint/2010/main" val="1217697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1390B-AFD1-7878-44B8-B3AF75E6DB2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0005DAE-092E-B9CF-8AEC-136DADEDECBC}"/>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2712E42A-9863-D520-68EA-233CC7E10946}"/>
              </a:ext>
            </a:extLst>
          </p:cNvPr>
          <p:cNvSpPr>
            <a:spLocks noGrp="1"/>
          </p:cNvSpPr>
          <p:nvPr>
            <p:ph type="title"/>
          </p:nvPr>
        </p:nvSpPr>
        <p:spPr/>
        <p:txBody>
          <a:bodyPr/>
          <a:lstStyle/>
          <a:p>
            <a:r>
              <a:rPr lang="en-NZ" dirty="0">
                <a:latin typeface="Britannic Bold" panose="020B0903060703020204" pitchFamily="34" charset="0"/>
              </a:rPr>
              <a:t>Conclusion(s)</a:t>
            </a:r>
          </a:p>
        </p:txBody>
      </p:sp>
      <p:sp>
        <p:nvSpPr>
          <p:cNvPr id="7" name="Content Placeholder 6">
            <a:extLst>
              <a:ext uri="{FF2B5EF4-FFF2-40B4-BE49-F238E27FC236}">
                <a16:creationId xmlns:a16="http://schemas.microsoft.com/office/drawing/2014/main" id="{56936F6D-86C3-D330-C4C5-75FCFBFD25EE}"/>
              </a:ext>
            </a:extLst>
          </p:cNvPr>
          <p:cNvSpPr>
            <a:spLocks noGrp="1"/>
          </p:cNvSpPr>
          <p:nvPr>
            <p:ph idx="1"/>
          </p:nvPr>
        </p:nvSpPr>
        <p:spPr/>
        <p:txBody>
          <a:bodyPr/>
          <a:lstStyle/>
          <a:p>
            <a:pPr lvl="0"/>
            <a:r>
              <a:rPr lang="en-NZ" dirty="0"/>
              <a:t>Diabetic individuals exhibited a substantially higher BMI mean than non-diabetics (p &lt; 0.05)</a:t>
            </a:r>
          </a:p>
          <a:p>
            <a:pPr lvl="0"/>
            <a:r>
              <a:rPr lang="en-NZ" dirty="0"/>
              <a:t>Heart disease prevalence was significantly higher </a:t>
            </a:r>
            <a:br>
              <a:rPr lang="en-NZ" dirty="0"/>
            </a:br>
            <a:r>
              <a:rPr lang="en-NZ" dirty="0"/>
              <a:t>among males (p &lt; 0.05)</a:t>
            </a:r>
          </a:p>
          <a:p>
            <a:pPr lvl="0"/>
            <a:r>
              <a:rPr lang="en-NZ" dirty="0"/>
              <a:t>Heart disease prevalence was moderately higher among individuals who reported any smoking history (p &lt; 0.05)</a:t>
            </a:r>
          </a:p>
          <a:p>
            <a:r>
              <a:rPr lang="en-NZ" dirty="0"/>
              <a:t>Diabetes and heart disease were found to be </a:t>
            </a:r>
            <a:br>
              <a:rPr lang="en-NZ" dirty="0"/>
            </a:br>
            <a:r>
              <a:rPr lang="en-NZ" dirty="0"/>
              <a:t>strongly related (p &lt; 0.05)</a:t>
            </a:r>
            <a:endParaRPr lang="en-NZ" sz="2400" dirty="0"/>
          </a:p>
        </p:txBody>
      </p:sp>
    </p:spTree>
    <p:extLst>
      <p:ext uri="{BB962C8B-B14F-4D97-AF65-F5344CB8AC3E}">
        <p14:creationId xmlns:p14="http://schemas.microsoft.com/office/powerpoint/2010/main" val="2288763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4D406-8E01-AE2B-3182-D4BAAA6BF3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F4D3694-D736-B686-C768-360D4CB8B0B1}"/>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8644F052-127E-9B2C-4EF8-B303C4604E65}"/>
              </a:ext>
            </a:extLst>
          </p:cNvPr>
          <p:cNvSpPr>
            <a:spLocks noGrp="1"/>
          </p:cNvSpPr>
          <p:nvPr>
            <p:ph type="title"/>
          </p:nvPr>
        </p:nvSpPr>
        <p:spPr/>
        <p:txBody>
          <a:bodyPr/>
          <a:lstStyle/>
          <a:p>
            <a:r>
              <a:rPr lang="en-NZ" dirty="0">
                <a:latin typeface="Britannic Bold" panose="020B0903060703020204" pitchFamily="34" charset="0"/>
              </a:rPr>
              <a:t>Future Analysis</a:t>
            </a:r>
          </a:p>
        </p:txBody>
      </p:sp>
      <p:sp>
        <p:nvSpPr>
          <p:cNvPr id="7" name="Content Placeholder 6">
            <a:extLst>
              <a:ext uri="{FF2B5EF4-FFF2-40B4-BE49-F238E27FC236}">
                <a16:creationId xmlns:a16="http://schemas.microsoft.com/office/drawing/2014/main" id="{B0A6EAAC-3C82-D970-C36F-E86408F950F5}"/>
              </a:ext>
            </a:extLst>
          </p:cNvPr>
          <p:cNvSpPr>
            <a:spLocks noGrp="1"/>
          </p:cNvSpPr>
          <p:nvPr>
            <p:ph idx="1"/>
          </p:nvPr>
        </p:nvSpPr>
        <p:spPr/>
        <p:txBody>
          <a:bodyPr/>
          <a:lstStyle/>
          <a:p>
            <a:pPr lvl="0"/>
            <a:r>
              <a:rPr lang="en-NZ" dirty="0"/>
              <a:t>Dataset authenticity</a:t>
            </a:r>
          </a:p>
          <a:p>
            <a:pPr lvl="0"/>
            <a:r>
              <a:rPr lang="en-NZ" dirty="0"/>
              <a:t>Dataset features</a:t>
            </a:r>
          </a:p>
          <a:p>
            <a:pPr lvl="0"/>
            <a:r>
              <a:rPr lang="en-NZ" dirty="0"/>
              <a:t>Predictive modelling</a:t>
            </a:r>
          </a:p>
          <a:p>
            <a:pPr lvl="0"/>
            <a:r>
              <a:rPr lang="en-NZ" dirty="0"/>
              <a:t>Logistic Regression</a:t>
            </a:r>
          </a:p>
        </p:txBody>
      </p:sp>
    </p:spTree>
    <p:extLst>
      <p:ext uri="{BB962C8B-B14F-4D97-AF65-F5344CB8AC3E}">
        <p14:creationId xmlns:p14="http://schemas.microsoft.com/office/powerpoint/2010/main" val="1905419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E9099-EFBB-0867-19A0-BE3829412D6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349337B-CF87-92D7-51E5-1BA11BEF6FBF}"/>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2545109E-9A37-49A8-7F86-D631EF099E57}"/>
              </a:ext>
            </a:extLst>
          </p:cNvPr>
          <p:cNvSpPr>
            <a:spLocks noGrp="1"/>
          </p:cNvSpPr>
          <p:nvPr>
            <p:ph type="title"/>
          </p:nvPr>
        </p:nvSpPr>
        <p:spPr/>
        <p:txBody>
          <a:bodyPr/>
          <a:lstStyle/>
          <a:p>
            <a:r>
              <a:rPr lang="en-NZ" dirty="0">
                <a:latin typeface="Britannic Bold" panose="020B0903060703020204" pitchFamily="34" charset="0"/>
              </a:rPr>
              <a:t>References</a:t>
            </a:r>
          </a:p>
        </p:txBody>
      </p:sp>
      <p:sp>
        <p:nvSpPr>
          <p:cNvPr id="7" name="Content Placeholder 6">
            <a:extLst>
              <a:ext uri="{FF2B5EF4-FFF2-40B4-BE49-F238E27FC236}">
                <a16:creationId xmlns:a16="http://schemas.microsoft.com/office/drawing/2014/main" id="{0CC71CB9-3C04-51E5-E0F3-11056AEF6968}"/>
              </a:ext>
            </a:extLst>
          </p:cNvPr>
          <p:cNvSpPr>
            <a:spLocks noGrp="1"/>
          </p:cNvSpPr>
          <p:nvPr>
            <p:ph idx="1"/>
          </p:nvPr>
        </p:nvSpPr>
        <p:spPr/>
        <p:txBody>
          <a:bodyPr>
            <a:normAutofit/>
          </a:bodyPr>
          <a:lstStyle/>
          <a:p>
            <a:pPr lvl="0"/>
            <a:r>
              <a:rPr lang="en-NZ" sz="1800" u="sng" dirty="0">
                <a:hlinkClick r:id="rId3"/>
              </a:rPr>
              <a:t>https://www.diabetes.org.nz/</a:t>
            </a:r>
            <a:endParaRPr lang="en-NZ" sz="1800" u="sng" dirty="0"/>
          </a:p>
          <a:p>
            <a:r>
              <a:rPr lang="en-NZ" sz="1800" u="sng" dirty="0">
                <a:hlinkClick r:id="rId4"/>
              </a:rPr>
              <a:t>https://www.nhlbi.nih.gov/calculate-your-bmi</a:t>
            </a:r>
            <a:endParaRPr lang="en-NZ" sz="1800" dirty="0"/>
          </a:p>
          <a:p>
            <a:r>
              <a:rPr lang="en-NZ" sz="1800" u="sng" dirty="0">
                <a:hlinkClick r:id="rId5"/>
              </a:rPr>
              <a:t>https://pmc.ncbi.nlm.nih.gov/articles/PMC1890993/</a:t>
            </a:r>
            <a:endParaRPr lang="en-NZ" sz="1800" u="sng" dirty="0"/>
          </a:p>
          <a:p>
            <a:r>
              <a:rPr lang="en-NZ" sz="1800" dirty="0">
                <a:hlinkClick r:id="rId6"/>
              </a:rPr>
              <a:t>https://diabetes.org/about-diabetes/a1c</a:t>
            </a:r>
            <a:endParaRPr lang="en-NZ" sz="1800" dirty="0"/>
          </a:p>
          <a:p>
            <a:r>
              <a:rPr lang="en-NZ" sz="1800" u="sng" dirty="0">
                <a:hlinkClick r:id="rId7"/>
              </a:rPr>
              <a:t>https://www.cdc.gov/diabetes/treatment/treatment-low-blood-sugar-hypoglycemia.html#:~:text=If%20your%20blood%20sugar%20drops,treat%20severely%20low%20blood%20sugar</a:t>
            </a:r>
            <a:r>
              <a:rPr lang="en-NZ" sz="1800" dirty="0"/>
              <a:t> </a:t>
            </a:r>
          </a:p>
          <a:p>
            <a:r>
              <a:rPr lang="en-NZ" sz="1800" u="sng" dirty="0">
                <a:hlinkClick r:id="rId8"/>
              </a:rPr>
              <a:t>https://www.mayoclinic.org/diseases-conditions/diabetes/diagnosis-treatment/drc-20371451</a:t>
            </a:r>
            <a:endParaRPr lang="en-NZ" sz="1800" u="sng" dirty="0"/>
          </a:p>
          <a:p>
            <a:r>
              <a:rPr lang="en-NZ" sz="1800" dirty="0"/>
              <a:t> </a:t>
            </a:r>
            <a:r>
              <a:rPr lang="en-NZ" sz="1800" u="sng" dirty="0">
                <a:hlinkClick r:id="rId9"/>
              </a:rPr>
              <a:t>https://diabetes.org/living-with-diabetes/treatment-care/hyperglycemia</a:t>
            </a:r>
            <a:r>
              <a:rPr lang="en-NZ" sz="1800" dirty="0"/>
              <a:t> </a:t>
            </a:r>
          </a:p>
          <a:p>
            <a:endParaRPr lang="en-NZ" sz="1800" dirty="0"/>
          </a:p>
        </p:txBody>
      </p:sp>
    </p:spTree>
    <p:extLst>
      <p:ext uri="{BB962C8B-B14F-4D97-AF65-F5344CB8AC3E}">
        <p14:creationId xmlns:p14="http://schemas.microsoft.com/office/powerpoint/2010/main" val="3535680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E93D7-84B4-8F25-A923-2C4DA5BCA49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777FC0C-8539-69AC-68CC-3F13A846D9A6}"/>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850714B5-7542-A0E1-F50D-68A8DD87C92F}"/>
              </a:ext>
            </a:extLst>
          </p:cNvPr>
          <p:cNvSpPr>
            <a:spLocks noGrp="1"/>
          </p:cNvSpPr>
          <p:nvPr>
            <p:ph type="title"/>
          </p:nvPr>
        </p:nvSpPr>
        <p:spPr/>
        <p:txBody>
          <a:bodyPr/>
          <a:lstStyle/>
          <a:p>
            <a:r>
              <a:rPr lang="en-NZ" dirty="0">
                <a:latin typeface="Britannic Bold" panose="020B0903060703020204" pitchFamily="34" charset="0"/>
              </a:rPr>
              <a:t>Research Intent</a:t>
            </a:r>
          </a:p>
        </p:txBody>
      </p:sp>
      <p:sp>
        <p:nvSpPr>
          <p:cNvPr id="3" name="Content Placeholder 2">
            <a:extLst>
              <a:ext uri="{FF2B5EF4-FFF2-40B4-BE49-F238E27FC236}">
                <a16:creationId xmlns:a16="http://schemas.microsoft.com/office/drawing/2014/main" id="{6689072A-306E-00A3-6C42-DE65881F641E}"/>
              </a:ext>
            </a:extLst>
          </p:cNvPr>
          <p:cNvSpPr>
            <a:spLocks noGrp="1"/>
          </p:cNvSpPr>
          <p:nvPr>
            <p:ph idx="1"/>
          </p:nvPr>
        </p:nvSpPr>
        <p:spPr/>
        <p:txBody>
          <a:bodyPr>
            <a:normAutofit/>
          </a:bodyPr>
          <a:lstStyle/>
          <a:p>
            <a:pPr marL="0" lvl="0" indent="0">
              <a:buNone/>
            </a:pPr>
            <a:r>
              <a:rPr lang="en-NZ" i="1" dirty="0"/>
              <a:t>Purpose</a:t>
            </a:r>
          </a:p>
          <a:p>
            <a:pPr lvl="0"/>
            <a:r>
              <a:rPr lang="en-NZ" dirty="0"/>
              <a:t>To explore the relationships between demographic, lifestyle, and health-related factors associated with diabetes, and heart disease</a:t>
            </a:r>
          </a:p>
          <a:p>
            <a:pPr lvl="0"/>
            <a:r>
              <a:rPr lang="en-NZ" dirty="0"/>
              <a:t>Identify patterns and correlations between these factors</a:t>
            </a:r>
          </a:p>
        </p:txBody>
      </p:sp>
      <p:pic>
        <p:nvPicPr>
          <p:cNvPr id="6" name="Audio 5">
            <a:hlinkClick r:id="" action="ppaction://media"/>
            <a:extLst>
              <a:ext uri="{FF2B5EF4-FFF2-40B4-BE49-F238E27FC236}">
                <a16:creationId xmlns:a16="http://schemas.microsoft.com/office/drawing/2014/main" id="{C403DE97-1788-6CD2-0A24-088E8FB3699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73931372"/>
      </p:ext>
    </p:extLst>
  </p:cSld>
  <p:clrMapOvr>
    <a:masterClrMapping/>
  </p:clrMapOvr>
  <mc:AlternateContent xmlns:mc="http://schemas.openxmlformats.org/markup-compatibility/2006">
    <mc:Choice xmlns:p14="http://schemas.microsoft.com/office/powerpoint/2010/main" Requires="p14">
      <p:transition spd="slow" p14:dur="2000" advTm="27840"/>
    </mc:Choice>
    <mc:Fallback>
      <p:transition spd="slow" advTm="27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6897" x="87313" y="5248275"/>
          <p14:tracePt t="26914" x="487363" y="5472113"/>
          <p14:tracePt t="26931" x="906463" y="5756275"/>
          <p14:tracePt t="26947" x="1228725" y="5970588"/>
          <p14:tracePt t="26964" x="1355725" y="6107113"/>
          <p14:tracePt t="26981" x="1423988" y="6224588"/>
          <p14:tracePt t="26997" x="1433513" y="6389688"/>
          <p14:tracePt t="27014" x="1433513" y="6575425"/>
          <p14:tracePt t="27031" x="1443038" y="6721475"/>
          <p14:tracePt t="27047" x="1443038" y="68389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6BDDA-E7D3-95BA-1D0C-A835BFE1DC2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1AED672-1E77-9B27-1E05-59BCD115B846}"/>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2E7BBB6F-7B14-38CF-D6FB-A8A7092BFD02}"/>
              </a:ext>
            </a:extLst>
          </p:cNvPr>
          <p:cNvSpPr>
            <a:spLocks noGrp="1"/>
          </p:cNvSpPr>
          <p:nvPr>
            <p:ph type="title"/>
          </p:nvPr>
        </p:nvSpPr>
        <p:spPr/>
        <p:txBody>
          <a:bodyPr/>
          <a:lstStyle/>
          <a:p>
            <a:r>
              <a:rPr lang="en-NZ" dirty="0">
                <a:latin typeface="Britannic Bold" panose="020B0903060703020204" pitchFamily="34" charset="0"/>
              </a:rPr>
              <a:t>Data Exploration, Analysis and Testing</a:t>
            </a:r>
          </a:p>
        </p:txBody>
      </p:sp>
      <p:sp>
        <p:nvSpPr>
          <p:cNvPr id="3" name="Content Placeholder 2">
            <a:extLst>
              <a:ext uri="{FF2B5EF4-FFF2-40B4-BE49-F238E27FC236}">
                <a16:creationId xmlns:a16="http://schemas.microsoft.com/office/drawing/2014/main" id="{C0A703E8-7017-D02C-91B2-DCD86CC3A69A}"/>
              </a:ext>
            </a:extLst>
          </p:cNvPr>
          <p:cNvSpPr>
            <a:spLocks noGrp="1"/>
          </p:cNvSpPr>
          <p:nvPr>
            <p:ph idx="1"/>
          </p:nvPr>
        </p:nvSpPr>
        <p:spPr/>
        <p:txBody>
          <a:bodyPr>
            <a:normAutofit/>
          </a:bodyPr>
          <a:lstStyle/>
          <a:p>
            <a:pPr lvl="0"/>
            <a:r>
              <a:rPr lang="en-NZ" dirty="0"/>
              <a:t>Statistical inference </a:t>
            </a:r>
          </a:p>
          <a:p>
            <a:pPr lvl="0"/>
            <a:r>
              <a:rPr lang="en-NZ" dirty="0"/>
              <a:t>Hypothesis testing and p-values</a:t>
            </a:r>
          </a:p>
          <a:p>
            <a:pPr lvl="0"/>
            <a:r>
              <a:rPr lang="en-NZ" dirty="0"/>
              <a:t>R Studio </a:t>
            </a:r>
          </a:p>
          <a:p>
            <a:pPr lvl="1"/>
            <a:r>
              <a:rPr lang="en-NZ" dirty="0"/>
              <a:t>Packages:</a:t>
            </a:r>
            <a:br>
              <a:rPr lang="en-NZ" dirty="0"/>
            </a:br>
            <a:r>
              <a:rPr lang="en-NZ" dirty="0"/>
              <a:t>“here”</a:t>
            </a:r>
            <a:br>
              <a:rPr lang="en-NZ" dirty="0"/>
            </a:br>
            <a:r>
              <a:rPr lang="en-NZ" dirty="0"/>
              <a:t>"ggplot2"</a:t>
            </a:r>
            <a:br>
              <a:rPr lang="en-NZ" dirty="0"/>
            </a:br>
            <a:r>
              <a:rPr lang="en-NZ" dirty="0"/>
              <a:t>"</a:t>
            </a:r>
            <a:r>
              <a:rPr lang="en-NZ" dirty="0" err="1"/>
              <a:t>dplyr</a:t>
            </a:r>
            <a:r>
              <a:rPr lang="en-NZ" dirty="0"/>
              <a:t>"</a:t>
            </a:r>
          </a:p>
        </p:txBody>
      </p:sp>
      <p:pic>
        <p:nvPicPr>
          <p:cNvPr id="6" name="Audio 5">
            <a:hlinkClick r:id="" action="ppaction://media"/>
            <a:extLst>
              <a:ext uri="{FF2B5EF4-FFF2-40B4-BE49-F238E27FC236}">
                <a16:creationId xmlns:a16="http://schemas.microsoft.com/office/drawing/2014/main" id="{2AC00AFF-29F9-1B6A-24FB-489B089106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6682093"/>
      </p:ext>
    </p:extLst>
  </p:cSld>
  <p:clrMapOvr>
    <a:masterClrMapping/>
  </p:clrMapOvr>
  <mc:AlternateContent xmlns:mc="http://schemas.openxmlformats.org/markup-compatibility/2006">
    <mc:Choice xmlns:p14="http://schemas.microsoft.com/office/powerpoint/2010/main" Requires="p14">
      <p:transition spd="slow" p14:dur="2000" advTm="17688"/>
    </mc:Choice>
    <mc:Fallback>
      <p:transition spd="slow" advTm="17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96" x="1384300" y="6799263"/>
          <p14:tracePt t="515" x="760413" y="6507163"/>
          <p14:tracePt t="531" x="0" y="61452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F21BA-C56A-272A-3F6B-1169987D8E3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8253490-0AD6-579A-1C88-D7A7C624F36D}"/>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D909CE24-EC39-C448-EC26-41CB10B15A30}"/>
              </a:ext>
            </a:extLst>
          </p:cNvPr>
          <p:cNvSpPr>
            <a:spLocks noGrp="1"/>
          </p:cNvSpPr>
          <p:nvPr>
            <p:ph type="title"/>
          </p:nvPr>
        </p:nvSpPr>
        <p:spPr/>
        <p:txBody>
          <a:bodyPr/>
          <a:lstStyle/>
          <a:p>
            <a:r>
              <a:rPr lang="en-NZ" dirty="0">
                <a:latin typeface="Britannic Bold" panose="020B0903060703020204" pitchFamily="34" charset="0"/>
              </a:rPr>
              <a:t>Data Cleaning and Preparation</a:t>
            </a:r>
          </a:p>
        </p:txBody>
      </p:sp>
      <p:sp>
        <p:nvSpPr>
          <p:cNvPr id="3" name="Content Placeholder 2">
            <a:extLst>
              <a:ext uri="{FF2B5EF4-FFF2-40B4-BE49-F238E27FC236}">
                <a16:creationId xmlns:a16="http://schemas.microsoft.com/office/drawing/2014/main" id="{11E63E57-B71E-AD35-61D4-4F8B8DEB69B8}"/>
              </a:ext>
            </a:extLst>
          </p:cNvPr>
          <p:cNvSpPr>
            <a:spLocks noGrp="1"/>
          </p:cNvSpPr>
          <p:nvPr>
            <p:ph idx="1"/>
          </p:nvPr>
        </p:nvSpPr>
        <p:spPr/>
        <p:txBody>
          <a:bodyPr>
            <a:normAutofit/>
          </a:bodyPr>
          <a:lstStyle/>
          <a:p>
            <a:pPr lvl="0"/>
            <a:r>
              <a:rPr lang="en-NZ" dirty="0"/>
              <a:t>Missing Values</a:t>
            </a:r>
          </a:p>
          <a:p>
            <a:pPr lvl="0"/>
            <a:r>
              <a:rPr lang="en-NZ" dirty="0"/>
              <a:t>Data Validation</a:t>
            </a:r>
          </a:p>
        </p:txBody>
      </p:sp>
      <p:pic>
        <p:nvPicPr>
          <p:cNvPr id="6" name="Picture 5">
            <a:extLst>
              <a:ext uri="{FF2B5EF4-FFF2-40B4-BE49-F238E27FC236}">
                <a16:creationId xmlns:a16="http://schemas.microsoft.com/office/drawing/2014/main" id="{5AE3FBC7-6DEB-626D-AAF6-453E5A1BE65B}"/>
              </a:ext>
            </a:extLst>
          </p:cNvPr>
          <p:cNvPicPr>
            <a:picLocks noChangeAspect="1"/>
          </p:cNvPicPr>
          <p:nvPr/>
        </p:nvPicPr>
        <p:blipFill>
          <a:blip r:embed="rId5"/>
          <a:stretch>
            <a:fillRect/>
          </a:stretch>
        </p:blipFill>
        <p:spPr>
          <a:xfrm>
            <a:off x="838200" y="3312846"/>
            <a:ext cx="6544588" cy="2076740"/>
          </a:xfrm>
          <a:prstGeom prst="rect">
            <a:avLst/>
          </a:prstGeom>
        </p:spPr>
      </p:pic>
      <p:pic>
        <p:nvPicPr>
          <p:cNvPr id="8" name="Audio 7">
            <a:hlinkClick r:id="" action="ppaction://media"/>
            <a:extLst>
              <a:ext uri="{FF2B5EF4-FFF2-40B4-BE49-F238E27FC236}">
                <a16:creationId xmlns:a16="http://schemas.microsoft.com/office/drawing/2014/main" id="{741E0687-A643-E5C2-9466-2BDA9C4B327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66047277"/>
      </p:ext>
    </p:extLst>
  </p:cSld>
  <p:clrMapOvr>
    <a:masterClrMapping/>
  </p:clrMapOvr>
  <mc:AlternateContent xmlns:mc="http://schemas.openxmlformats.org/markup-compatibility/2006">
    <mc:Choice xmlns:p14="http://schemas.microsoft.com/office/powerpoint/2010/main" Requires="p14">
      <p:transition spd="slow" p14:dur="2000" advTm="46427"/>
    </mc:Choice>
    <mc:Fallback>
      <p:transition spd="slow" advTm="46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071" x="58738" y="5521325"/>
          <p14:tracePt t="2084" x="273050" y="5813425"/>
          <p14:tracePt t="2100" x="496888" y="6076950"/>
          <p14:tracePt t="2117" x="701675" y="6253163"/>
          <p14:tracePt t="2134" x="809625" y="6311900"/>
          <p14:tracePt t="2151" x="828675" y="6321425"/>
          <p14:tracePt t="2167" x="838200" y="6321425"/>
          <p14:tracePt t="2201" x="849313" y="6321425"/>
          <p14:tracePt t="2222" x="858838" y="6321425"/>
          <p14:tracePt t="2231" x="868363" y="6330950"/>
          <p14:tracePt t="2243" x="868363" y="6340475"/>
          <p14:tracePt t="2250" x="868363" y="6350000"/>
          <p14:tracePt t="2267" x="877888" y="6370638"/>
          <p14:tracePt t="2284" x="877888" y="6399213"/>
          <p14:tracePt t="2301" x="877888" y="6477000"/>
          <p14:tracePt t="2317" x="887413" y="6653213"/>
          <p14:tracePt t="5560" x="2000250" y="6740525"/>
          <p14:tracePt t="5567" x="1920875" y="6457950"/>
          <p14:tracePt t="5584" x="1482725" y="5014913"/>
          <p14:tracePt t="5600" x="769938" y="2984500"/>
          <p14:tracePt t="5617" x="176213" y="1169988"/>
          <p14:tracePt t="6858" x="2751138" y="233363"/>
          <p14:tracePt t="6867" x="2584450" y="701675"/>
          <p14:tracePt t="6884" x="2233613" y="1814513"/>
          <p14:tracePt t="6900" x="2038350" y="2711450"/>
          <p14:tracePt t="6917" x="1931988" y="3424238"/>
          <p14:tracePt t="6934" x="1873250" y="4057650"/>
          <p14:tracePt t="6950" x="1843088" y="4672013"/>
          <p14:tracePt t="6967" x="1892300" y="5180013"/>
          <p14:tracePt t="6984" x="2009775" y="5511800"/>
          <p14:tracePt t="7001" x="2097088" y="5803900"/>
          <p14:tracePt t="7001" x="2106613" y="5824538"/>
          <p14:tracePt t="7017" x="2146300" y="5989638"/>
          <p14:tracePt t="7034" x="2165350" y="6135688"/>
          <p14:tracePt t="7050" x="2193925" y="6292850"/>
          <p14:tracePt t="7068" x="2233613" y="6438900"/>
          <p14:tracePt t="7084" x="2262188" y="6545263"/>
          <p14:tracePt t="7100" x="2292350" y="6643688"/>
          <p14:tracePt t="7117" x="2360613" y="6799263"/>
          <p14:tracePt t="9007" x="712788" y="6789738"/>
          <p14:tracePt t="9017" x="673100" y="6350000"/>
          <p14:tracePt t="9034" x="595313" y="5424488"/>
          <p14:tracePt t="9050" x="506413" y="4330700"/>
          <p14:tracePt t="9067" x="468313" y="3073400"/>
          <p14:tracePt t="9084" x="546100" y="2155825"/>
          <p14:tracePt t="9100" x="692150" y="1346200"/>
          <p14:tracePt t="9117" x="858838" y="604838"/>
          <p14:tracePt t="14330" x="10436225" y="68263"/>
          <p14:tracePt t="14334" x="10436225" y="117475"/>
          <p14:tracePt t="14350" x="10455275" y="439738"/>
          <p14:tracePt t="14367" x="10485438" y="712788"/>
          <p14:tracePt t="14384" x="10523538" y="906463"/>
          <p14:tracePt t="14400" x="10572750" y="1131888"/>
          <p14:tracePt t="14417" x="10631488" y="1296988"/>
          <p14:tracePt t="14434" x="10650538" y="1414463"/>
          <p14:tracePt t="14450" x="10650538" y="1581150"/>
          <p14:tracePt t="14467" x="10602913" y="1765300"/>
          <p14:tracePt t="14484" x="10504488" y="1970088"/>
          <p14:tracePt t="14500" x="10309225" y="2224088"/>
          <p14:tracePt t="14517" x="10026650" y="2487613"/>
          <p14:tracePt t="14534" x="9713913" y="2692400"/>
          <p14:tracePt t="14550" x="9304338" y="2916238"/>
          <p14:tracePt t="14567" x="8836025" y="3151188"/>
          <p14:tracePt t="14584" x="8289925" y="3375025"/>
          <p14:tracePt t="14600" x="7559675" y="3648075"/>
          <p14:tracePt t="14617" x="6808788" y="3930650"/>
          <p14:tracePt t="14634" x="6027738" y="4194175"/>
          <p14:tracePt t="14650" x="5295900" y="4448175"/>
          <p14:tracePt t="14667" x="4768850" y="4692650"/>
          <p14:tracePt t="14684" x="4389438" y="4946650"/>
          <p14:tracePt t="14700" x="4116388" y="5160963"/>
          <p14:tracePt t="14717" x="3902075" y="5335588"/>
          <p14:tracePt t="14734" x="3794125" y="5483225"/>
          <p14:tracePt t="14751" x="3716338" y="5629275"/>
          <p14:tracePt t="14767" x="3657600" y="5756275"/>
          <p14:tracePt t="14784" x="3589338" y="5902325"/>
          <p14:tracePt t="14800" x="3502025" y="6048375"/>
          <p14:tracePt t="14817" x="3355975" y="6213475"/>
          <p14:tracePt t="14834" x="3189288" y="6361113"/>
          <p14:tracePt t="14850" x="3033713" y="6507163"/>
          <p14:tracePt t="14867" x="2906713" y="6584950"/>
          <p14:tracePt t="14884" x="2808288" y="6613525"/>
          <p14:tracePt t="14900" x="2789238" y="6613525"/>
          <p14:tracePt t="14917" x="2760663" y="6507163"/>
          <p14:tracePt t="14934" x="2760663" y="6224588"/>
          <p14:tracePt t="14950" x="2789238" y="5629275"/>
          <p14:tracePt t="14967" x="2925763" y="4516438"/>
          <p14:tracePt t="14984" x="3297238" y="3132138"/>
          <p14:tracePt t="15001" x="4154488" y="1609725"/>
          <p14:tracePt t="15017" x="5305425" y="555625"/>
          <p14:tracePt t="32450" x="2633663" y="527050"/>
          <p14:tracePt t="32467" x="2262188" y="1141413"/>
          <p14:tracePt t="32483" x="2224088" y="1209675"/>
          <p14:tracePt t="32503" x="2243138" y="1209675"/>
          <p14:tracePt t="32516" x="2320925" y="1181100"/>
          <p14:tracePt t="32533" x="2565400" y="1023938"/>
          <p14:tracePt t="32550" x="2730500" y="887413"/>
          <p14:tracePt t="32566" x="2770188" y="849313"/>
          <p14:tracePt t="32591" x="2770188" y="838200"/>
          <p14:tracePt t="32600" x="2770188" y="790575"/>
          <p14:tracePt t="32617" x="2828925" y="576263"/>
          <p14:tracePt t="32633" x="2935288" y="244475"/>
          <p14:tracePt t="44185" x="107950" y="4125913"/>
          <p14:tracePt t="44200" x="458788" y="3930650"/>
          <p14:tracePt t="44216" x="781050" y="3765550"/>
          <p14:tracePt t="44233" x="955675" y="3638550"/>
          <p14:tracePt t="44250" x="1023938" y="3570288"/>
          <p14:tracePt t="44267" x="1054100" y="3532188"/>
          <p14:tracePt t="44283" x="1063625" y="3502025"/>
          <p14:tracePt t="44300" x="1063625" y="3473450"/>
          <p14:tracePt t="44375" x="1073150" y="3473450"/>
          <p14:tracePt t="45612" x="1073150" y="3482975"/>
          <p14:tracePt t="45616" x="1073150" y="3492500"/>
          <p14:tracePt t="45618" x="1073150" y="3502025"/>
          <p14:tracePt t="45633" x="1082675" y="3560763"/>
          <p14:tracePt t="45650" x="1131888" y="3697288"/>
          <p14:tracePt t="45666" x="1268413" y="4010025"/>
          <p14:tracePt t="45683" x="1452563" y="4535488"/>
          <p14:tracePt t="45700" x="1647825" y="5170488"/>
          <p14:tracePt t="45717" x="1833563" y="5794375"/>
          <p14:tracePt t="45733" x="1960563" y="6272213"/>
          <p14:tracePt t="45750" x="2038350" y="6634163"/>
          <p14:tracePt t="45767" x="2097088" y="684847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F748A-48C1-9C72-1640-2529C5AC059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0097B6B-7325-AE22-D083-87931A373646}"/>
              </a:ext>
            </a:extLst>
          </p:cNvPr>
          <p:cNvSpPr/>
          <p:nvPr/>
        </p:nvSpPr>
        <p:spPr>
          <a:xfrm>
            <a:off x="0" y="437662"/>
            <a:ext cx="11254154" cy="1180123"/>
          </a:xfrm>
          <a:prstGeom prst="rect">
            <a:avLst/>
          </a:prstGeom>
          <a:gradFill flip="none" rotWithShape="1">
            <a:gsLst>
              <a:gs pos="0">
                <a:schemeClr val="accent1">
                  <a:lumMod val="5000"/>
                  <a:lumOff val="95000"/>
                  <a:alpha val="31000"/>
                </a:schemeClr>
              </a:gs>
              <a:gs pos="38000">
                <a:schemeClr val="bg1">
                  <a:alpha val="31000"/>
                </a:schemeClr>
              </a:gs>
              <a:gs pos="10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CFD801C1-72D7-7199-CCBE-A1A5EE277709}"/>
              </a:ext>
            </a:extLst>
          </p:cNvPr>
          <p:cNvSpPr>
            <a:spLocks noGrp="1"/>
          </p:cNvSpPr>
          <p:nvPr>
            <p:ph type="title"/>
          </p:nvPr>
        </p:nvSpPr>
        <p:spPr/>
        <p:txBody>
          <a:bodyPr/>
          <a:lstStyle/>
          <a:p>
            <a:r>
              <a:rPr lang="en-NZ" dirty="0">
                <a:latin typeface="Britannic Bold" panose="020B0903060703020204" pitchFamily="34" charset="0"/>
              </a:rPr>
              <a:t>Data Cleaning and Preparation</a:t>
            </a:r>
          </a:p>
        </p:txBody>
      </p:sp>
      <p:sp>
        <p:nvSpPr>
          <p:cNvPr id="3" name="Content Placeholder 2">
            <a:extLst>
              <a:ext uri="{FF2B5EF4-FFF2-40B4-BE49-F238E27FC236}">
                <a16:creationId xmlns:a16="http://schemas.microsoft.com/office/drawing/2014/main" id="{7C25B165-550A-02C3-4BF3-E66A524A80EB}"/>
              </a:ext>
            </a:extLst>
          </p:cNvPr>
          <p:cNvSpPr>
            <a:spLocks noGrp="1"/>
          </p:cNvSpPr>
          <p:nvPr>
            <p:ph idx="1"/>
          </p:nvPr>
        </p:nvSpPr>
        <p:spPr/>
        <p:txBody>
          <a:bodyPr>
            <a:normAutofit/>
          </a:bodyPr>
          <a:lstStyle/>
          <a:p>
            <a:pPr marL="0" lvl="0" indent="0">
              <a:buNone/>
            </a:pPr>
            <a:r>
              <a:rPr lang="en-NZ" b="1" dirty="0"/>
              <a:t>Gender </a:t>
            </a:r>
          </a:p>
          <a:p>
            <a:pPr lvl="0"/>
            <a:r>
              <a:rPr lang="en-NZ" dirty="0"/>
              <a:t>“Other” values observed</a:t>
            </a:r>
          </a:p>
          <a:p>
            <a:pPr lvl="0"/>
            <a:r>
              <a:rPr lang="en-NZ" dirty="0"/>
              <a:t>0.02% of dataset population</a:t>
            </a:r>
          </a:p>
        </p:txBody>
      </p:sp>
      <p:pic>
        <p:nvPicPr>
          <p:cNvPr id="7" name="Picture 6">
            <a:extLst>
              <a:ext uri="{FF2B5EF4-FFF2-40B4-BE49-F238E27FC236}">
                <a16:creationId xmlns:a16="http://schemas.microsoft.com/office/drawing/2014/main" id="{7FE7FBC2-87F9-8DC7-BB63-E24A07D2F8F6}"/>
              </a:ext>
            </a:extLst>
          </p:cNvPr>
          <p:cNvPicPr>
            <a:picLocks noChangeAspect="1"/>
          </p:cNvPicPr>
          <p:nvPr/>
        </p:nvPicPr>
        <p:blipFill>
          <a:blip r:embed="rId5"/>
          <a:stretch>
            <a:fillRect/>
          </a:stretch>
        </p:blipFill>
        <p:spPr>
          <a:xfrm>
            <a:off x="838200" y="3785190"/>
            <a:ext cx="6554115" cy="2038635"/>
          </a:xfrm>
          <a:prstGeom prst="rect">
            <a:avLst/>
          </a:prstGeom>
        </p:spPr>
      </p:pic>
      <p:pic>
        <p:nvPicPr>
          <p:cNvPr id="9" name="Audio 8">
            <a:hlinkClick r:id="" action="ppaction://media"/>
            <a:extLst>
              <a:ext uri="{FF2B5EF4-FFF2-40B4-BE49-F238E27FC236}">
                <a16:creationId xmlns:a16="http://schemas.microsoft.com/office/drawing/2014/main" id="{A0BBD6E4-A0FE-AAE6-710A-894A9FB36D5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4894140"/>
      </p:ext>
    </p:extLst>
  </p:cSld>
  <p:clrMapOvr>
    <a:masterClrMapping/>
  </p:clrMapOvr>
  <mc:AlternateContent xmlns:mc="http://schemas.openxmlformats.org/markup-compatibility/2006">
    <mc:Choice xmlns:p14="http://schemas.microsoft.com/office/powerpoint/2010/main" Requires="p14">
      <p:transition spd="slow" p14:dur="2000" advTm="20651"/>
    </mc:Choice>
    <mc:Fallback>
      <p:transition spd="slow" advTm="20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803" x="3238500" y="6829425"/>
          <p14:tracePt t="808" x="3257550" y="6799263"/>
          <p14:tracePt t="825" x="3365500" y="6565900"/>
          <p14:tracePt t="841" x="3413125" y="6165850"/>
          <p14:tracePt t="858" x="3452813" y="5619750"/>
          <p14:tracePt t="875" x="3433763" y="4916488"/>
          <p14:tracePt t="891" x="3287713" y="4029075"/>
          <p14:tracePt t="908" x="3140075" y="3111500"/>
          <p14:tracePt t="925" x="3062288" y="2487613"/>
          <p14:tracePt t="941" x="3052763" y="2087563"/>
          <p14:tracePt t="958" x="3062288" y="1795463"/>
          <p14:tracePt t="975" x="3082925" y="1600200"/>
          <p14:tracePt t="991" x="3111500" y="1433513"/>
          <p14:tracePt t="1008" x="3130550" y="1317625"/>
          <p14:tracePt t="1025" x="3140075" y="1249363"/>
          <p14:tracePt t="1041" x="3140075" y="1200150"/>
          <p14:tracePt t="1059" x="3140075" y="1181100"/>
          <p14:tracePt t="1151" x="3130550" y="1181100"/>
          <p14:tracePt t="1160" x="3130550" y="1190625"/>
          <p14:tracePt t="1167" x="3121025" y="1190625"/>
          <p14:tracePt t="1182" x="3121025" y="1200150"/>
          <p14:tracePt t="1191" x="3111500" y="1200150"/>
          <p14:tracePt t="1218" x="3121025" y="1200150"/>
          <p14:tracePt t="1225" x="3130550" y="1200150"/>
          <p14:tracePt t="1241" x="3198813" y="1200150"/>
          <p14:tracePt t="1258" x="3276600" y="1249363"/>
          <p14:tracePt t="1275" x="3297238" y="1296988"/>
          <p14:tracePt t="1291" x="3189288" y="1277938"/>
          <p14:tracePt t="1308" x="3101975" y="1277938"/>
          <p14:tracePt t="1943" x="3092450" y="1277938"/>
          <p14:tracePt t="1949" x="3092450" y="1287463"/>
          <p14:tracePt t="1958" x="3082925" y="1296988"/>
          <p14:tracePt t="1975" x="3052763" y="1287463"/>
          <p14:tracePt t="1991" x="3024188" y="1258888"/>
          <p14:tracePt t="2008" x="3013075" y="1209675"/>
          <p14:tracePt t="2025" x="3003550" y="1181100"/>
          <p14:tracePt t="2041" x="2955925" y="1131888"/>
          <p14:tracePt t="2058" x="2887663" y="1054100"/>
          <p14:tracePt t="2075" x="2828925" y="917575"/>
          <p14:tracePt t="2092" x="2740025" y="692150"/>
          <p14:tracePt t="2108" x="2711450" y="546100"/>
          <p14:tracePt t="2125" x="2701925" y="409575"/>
          <p14:tracePt t="2141" x="2711450" y="331788"/>
          <p14:tracePt t="2158" x="2711450" y="223838"/>
          <p14:tracePt t="2175" x="2643188" y="39688"/>
          <p14:tracePt t="13226" x="3443288" y="146050"/>
          <p14:tracePt t="13228" x="3297238" y="341313"/>
          <p14:tracePt t="13241" x="2389188" y="1697038"/>
          <p14:tracePt t="13258" x="887413" y="3784600"/>
          <p14:tracePt t="13383" x="39688" y="6224588"/>
          <p14:tracePt t="13391" x="223838" y="6156325"/>
          <p14:tracePt t="13409" x="595313" y="6019800"/>
          <p14:tracePt t="13424" x="809625" y="5930900"/>
          <p14:tracePt t="13441" x="995363" y="5892800"/>
          <p14:tracePt t="13459" x="1169988" y="5834063"/>
          <p14:tracePt t="13474" x="1414463" y="5726113"/>
          <p14:tracePt t="13491" x="1697038" y="5638800"/>
          <p14:tracePt t="13508" x="2047875" y="5570538"/>
          <p14:tracePt t="13524" x="2565400" y="5540375"/>
          <p14:tracePt t="13541" x="3276600" y="5492750"/>
          <p14:tracePt t="13558" x="3784600" y="5453063"/>
          <p14:tracePt t="13574" x="4076700" y="5424488"/>
          <p14:tracePt t="13591" x="4243388" y="5375275"/>
          <p14:tracePt t="13608" x="4281488" y="5356225"/>
          <p14:tracePt t="13624" x="4281488" y="5335588"/>
          <p14:tracePt t="13641" x="4203700" y="5287963"/>
          <p14:tracePt t="13658" x="4095750" y="5229225"/>
          <p14:tracePt t="13674" x="4067175" y="5199063"/>
          <p14:tracePt t="13691" x="4027488" y="5170488"/>
          <p14:tracePt t="13708" x="4008438" y="5170488"/>
          <p14:tracePt t="13724" x="3970338" y="5151438"/>
          <p14:tracePt t="13741" x="3862388" y="5140325"/>
          <p14:tracePt t="13758" x="3725863" y="5140325"/>
          <p14:tracePt t="13774" x="3521075" y="5151438"/>
          <p14:tracePt t="13791" x="3287713" y="5180013"/>
          <p14:tracePt t="13808" x="3071813" y="5238750"/>
          <p14:tracePt t="13824" x="2887663" y="5297488"/>
          <p14:tracePt t="13841" x="2692400" y="5335588"/>
          <p14:tracePt t="13858" x="2555875" y="5356225"/>
          <p14:tracePt t="13874" x="2438400" y="5356225"/>
          <p14:tracePt t="13891" x="2370138" y="5356225"/>
          <p14:tracePt t="13908" x="2311400" y="5346700"/>
          <p14:tracePt t="13924" x="2243138" y="5316538"/>
          <p14:tracePt t="13941" x="2193925" y="5287963"/>
          <p14:tracePt t="13958" x="2165350" y="5267325"/>
          <p14:tracePt t="13974" x="2155825" y="5248275"/>
          <p14:tracePt t="13991" x="2155825" y="5229225"/>
          <p14:tracePt t="14009" x="2155825" y="5199063"/>
          <p14:tracePt t="14024" x="2155825" y="5170488"/>
          <p14:tracePt t="14041" x="2174875" y="5151438"/>
          <p14:tracePt t="14058" x="2205038" y="5130800"/>
          <p14:tracePt t="14074" x="2262188" y="5111750"/>
          <p14:tracePt t="14091" x="2320925" y="5102225"/>
          <p14:tracePt t="14108" x="2428875" y="5083175"/>
          <p14:tracePt t="14125" x="2497138" y="5062538"/>
          <p14:tracePt t="14141" x="2516188" y="5062538"/>
          <p14:tracePt t="14200" x="2516188" y="5053013"/>
          <p14:tracePt t="14211" x="2516188" y="5043488"/>
          <p14:tracePt t="14213" x="2506663" y="5033963"/>
          <p14:tracePt t="14224" x="2487613" y="5033963"/>
          <p14:tracePt t="14241" x="2447925" y="5024438"/>
          <p14:tracePt t="14258" x="2419350" y="5014913"/>
          <p14:tracePt t="14274" x="2379663" y="5003800"/>
          <p14:tracePt t="14291" x="2351088" y="5003800"/>
          <p14:tracePt t="14308" x="2341563" y="5003800"/>
          <p14:tracePt t="14353" x="2341563" y="5014913"/>
          <p14:tracePt t="14386" x="2351088" y="5014913"/>
          <p14:tracePt t="14392" x="2360613" y="5014913"/>
          <p14:tracePt t="14405" x="2360613" y="5024438"/>
          <p14:tracePt t="14418" x="2370138" y="5024438"/>
          <p14:tracePt t="14438" x="2379663" y="5024438"/>
          <p14:tracePt t="14456" x="2389188" y="5024438"/>
          <p14:tracePt t="14467" x="2389188" y="5014913"/>
          <p14:tracePt t="14479" x="2389188" y="5003800"/>
          <p14:tracePt t="14491" x="2389188" y="4994275"/>
          <p14:tracePt t="14508" x="2370138" y="4975225"/>
          <p14:tracePt t="14525" x="2341563" y="4965700"/>
          <p14:tracePt t="14541" x="2320925" y="4956175"/>
          <p14:tracePt t="14558" x="2301875" y="4956175"/>
          <p14:tracePt t="14575" x="2292350" y="4956175"/>
          <p14:tracePt t="14591" x="2282825" y="4975225"/>
          <p14:tracePt t="14615" x="2282825" y="4984750"/>
          <p14:tracePt t="15319" x="2282825" y="4994275"/>
          <p14:tracePt t="15346" x="2273300" y="4994275"/>
          <p14:tracePt t="15355" x="2262188" y="4994275"/>
          <p14:tracePt t="15369" x="2252663" y="4994275"/>
          <p14:tracePt t="16936" x="2243138" y="4994275"/>
          <p14:tracePt t="16950" x="2233613" y="4994275"/>
          <p14:tracePt t="16959" x="2224088" y="4994275"/>
          <p14:tracePt t="16968" x="2214563" y="4994275"/>
          <p14:tracePt t="16974" x="2205038" y="4994275"/>
          <p14:tracePt t="16991" x="2165350" y="4994275"/>
          <p14:tracePt t="17008" x="2087563" y="4994275"/>
          <p14:tracePt t="17025" x="1931988" y="4994275"/>
          <p14:tracePt t="17041" x="1677988" y="4994275"/>
          <p14:tracePt t="17058" x="1346200" y="4994275"/>
          <p14:tracePt t="17075" x="936625" y="4994275"/>
          <p14:tracePt t="17091" x="623888" y="4994275"/>
          <p14:tracePt t="17108" x="360363" y="4994275"/>
          <p14:tracePt t="17124" x="176213" y="5003800"/>
          <p14:tracePt t="17141" x="19050" y="5003800"/>
          <p14:tracePt t="19675" x="107950" y="6634163"/>
          <p14:tracePt t="19676" x="214313" y="6662738"/>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346</TotalTime>
  <Words>5420</Words>
  <Application>Microsoft Office PowerPoint</Application>
  <PresentationFormat>Widescreen</PresentationFormat>
  <Paragraphs>455</Paragraphs>
  <Slides>59</Slides>
  <Notes>59</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Aptos</vt:lpstr>
      <vt:lpstr>Aptos Display</vt:lpstr>
      <vt:lpstr>Arial</vt:lpstr>
      <vt:lpstr>Britannic Bold</vt:lpstr>
      <vt:lpstr>Office Theme</vt:lpstr>
      <vt:lpstr>Diabetes Study</vt:lpstr>
      <vt:lpstr>What is Diabetes?</vt:lpstr>
      <vt:lpstr>Dataset source and description</vt:lpstr>
      <vt:lpstr>Dataset source and description</vt:lpstr>
      <vt:lpstr>Dataset source and description</vt:lpstr>
      <vt:lpstr>Research Intent</vt:lpstr>
      <vt:lpstr>Data Exploration, Analysis and Testing</vt:lpstr>
      <vt:lpstr>Data Cleaning and Preparation</vt:lpstr>
      <vt:lpstr>Data Cleaning and Preparation</vt:lpstr>
      <vt:lpstr>Data Cleaning and Preparation</vt:lpstr>
      <vt:lpstr>Data Cleaning and Preparation</vt:lpstr>
      <vt:lpstr>Data Cleaning and Preparation</vt:lpstr>
      <vt:lpstr>Data Cleaning and Preparation</vt:lpstr>
      <vt:lpstr>Data Cleaning and Preparation</vt:lpstr>
      <vt:lpstr>Data Cleaning and Preparation</vt:lpstr>
      <vt:lpstr>Data Cleaning and Preparation</vt:lpstr>
      <vt:lpstr>Data Cleaning and Preparation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Descriptive Exploration</vt:lpstr>
      <vt:lpstr>Analysis Summary</vt:lpstr>
      <vt:lpstr>Inferential Analysis</vt:lpstr>
      <vt:lpstr>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Conclusion(s)</vt:lpstr>
      <vt:lpstr>Future Analysis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Blake</dc:creator>
  <cp:lastModifiedBy>Andrew Blake</cp:lastModifiedBy>
  <cp:revision>45</cp:revision>
  <dcterms:created xsi:type="dcterms:W3CDTF">2025-10-23T13:30:43Z</dcterms:created>
  <dcterms:modified xsi:type="dcterms:W3CDTF">2025-10-23T19:17:05Z</dcterms:modified>
</cp:coreProperties>
</file>